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25" r:id="rId1"/>
  </p:sldMasterIdLst>
  <p:sldIdLst>
    <p:sldId id="256" r:id="rId2"/>
    <p:sldId id="266" r:id="rId3"/>
    <p:sldId id="498" r:id="rId4"/>
    <p:sldId id="500" r:id="rId5"/>
    <p:sldId id="499" r:id="rId6"/>
    <p:sldId id="501" r:id="rId7"/>
    <p:sldId id="508" r:id="rId8"/>
    <p:sldId id="502" r:id="rId9"/>
    <p:sldId id="503" r:id="rId10"/>
    <p:sldId id="479" r:id="rId11"/>
    <p:sldId id="465" r:id="rId12"/>
    <p:sldId id="506" r:id="rId13"/>
    <p:sldId id="424" r:id="rId14"/>
    <p:sldId id="434" r:id="rId15"/>
    <p:sldId id="50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łodzień-Pałasz Ewa" initials="PE" lastIdx="1" clrIdx="0">
    <p:extLst>
      <p:ext uri="{19B8F6BF-5375-455C-9EA6-DF929625EA0E}">
        <p15:presenceInfo xmlns:p15="http://schemas.microsoft.com/office/powerpoint/2012/main" userId="S::eplodzien-palasz@pfron.org.pl::be1897b7-c43b-40e1-9f1c-e1812dba9c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95822" autoAdjust="0"/>
  </p:normalViewPr>
  <p:slideViewPr>
    <p:cSldViewPr snapToGrid="0">
      <p:cViewPr varScale="1">
        <p:scale>
          <a:sx n="76" d="100"/>
          <a:sy n="76" d="100"/>
        </p:scale>
        <p:origin x="54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DBF075-05C4-4206-B36F-DEF8F1B4179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45EA08C-B7DF-478A-B9D9-2C5F8303C41C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b="1">
              <a:latin typeface="Calibri" panose="020F0502020204030204" pitchFamily="34" charset="0"/>
              <a:cs typeface="Calibri" panose="020F0502020204030204" pitchFamily="34" charset="0"/>
            </a:rPr>
            <a:t>Stabilny stan zdrowia </a:t>
          </a:r>
          <a:r>
            <a:rPr lang="pl-PL">
              <a:latin typeface="Calibri" panose="020F0502020204030204" pitchFamily="34" charset="0"/>
              <a:cs typeface="Calibri" panose="020F0502020204030204" pitchFamily="34" charset="0"/>
            </a:rPr>
            <a:t>- przedstawienie dokumentacji potwierdzającej proces leczenia oraz opinii lekarza prowadzącego o stanie zdrowia oraz karty wypisowe ze szpitala. </a:t>
          </a: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47088F-8FE4-4501-AE7D-B5499AB43CD9}" type="parTrans" cxnId="{53CE91F7-40F2-47FB-88E2-E6D92B85397E}">
      <dgm:prSet/>
      <dgm:spPr/>
      <dgm:t>
        <a:bodyPr/>
        <a:lstStyle/>
        <a:p>
          <a:endParaRPr lang="en-US"/>
        </a:p>
      </dgm:t>
    </dgm:pt>
    <dgm:pt modelId="{80C21224-CCA7-46EE-860D-A55050321620}" type="sibTrans" cxnId="{53CE91F7-40F2-47FB-88E2-E6D92B85397E}">
      <dgm:prSet/>
      <dgm:spPr/>
      <dgm:t>
        <a:bodyPr/>
        <a:lstStyle/>
        <a:p>
          <a:endParaRPr lang="en-US"/>
        </a:p>
      </dgm:t>
    </dgm:pt>
    <dgm:pt modelId="{9E452F98-DFC1-4419-9E80-9D54B15D0D04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b="1">
              <a:latin typeface="Calibri" panose="020F0502020204030204" pitchFamily="34" charset="0"/>
              <a:cs typeface="Calibri" panose="020F0502020204030204" pitchFamily="34" charset="0"/>
            </a:rPr>
            <a:t>Orzeczenie o potrzebie rehabilitacji kompleksowej</a:t>
          </a:r>
          <a:r>
            <a:rPr lang="pl-PL">
              <a:latin typeface="Calibri" panose="020F0502020204030204" pitchFamily="34" charset="0"/>
              <a:cs typeface="Calibri" panose="020F0502020204030204" pitchFamily="34" charset="0"/>
            </a:rPr>
            <a:t> wydane przez komisję złożoną z lekarza specjalisty psychiatry oraz psychologa. Zakłada się funkcjonowanie 2 komisji w Oddziałach PFRON. </a:t>
          </a: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3579854-BF10-4EE9-A784-B2B73EED23D3}" type="parTrans" cxnId="{F2A0805F-6F97-4562-8104-23D1E0A6EBC7}">
      <dgm:prSet/>
      <dgm:spPr/>
      <dgm:t>
        <a:bodyPr/>
        <a:lstStyle/>
        <a:p>
          <a:endParaRPr lang="en-US"/>
        </a:p>
      </dgm:t>
    </dgm:pt>
    <dgm:pt modelId="{0B663837-F0CC-4AC2-870F-A751B11E6467}" type="sibTrans" cxnId="{F2A0805F-6F97-4562-8104-23D1E0A6EBC7}">
      <dgm:prSet/>
      <dgm:spPr/>
      <dgm:t>
        <a:bodyPr/>
        <a:lstStyle/>
        <a:p>
          <a:endParaRPr lang="en-US"/>
        </a:p>
      </dgm:t>
    </dgm:pt>
    <dgm:pt modelId="{EDE374B5-FE81-4E71-9EA3-3498A791EB55}" type="pres">
      <dgm:prSet presAssocID="{B2DBF075-05C4-4206-B36F-DEF8F1B41797}" presName="root" presStyleCnt="0">
        <dgm:presLayoutVars>
          <dgm:dir/>
          <dgm:resizeHandles val="exact"/>
        </dgm:presLayoutVars>
      </dgm:prSet>
      <dgm:spPr/>
    </dgm:pt>
    <dgm:pt modelId="{D6510563-AB25-4282-BBF5-CAD9FB4D9285}" type="pres">
      <dgm:prSet presAssocID="{645EA08C-B7DF-478A-B9D9-2C5F8303C41C}" presName="compNode" presStyleCnt="0"/>
      <dgm:spPr/>
    </dgm:pt>
    <dgm:pt modelId="{561FEE89-CBB8-4BE5-9A68-465BEC0C1B99}" type="pres">
      <dgm:prSet presAssocID="{645EA08C-B7DF-478A-B9D9-2C5F8303C41C}" presName="bgRect" presStyleLbl="bgShp" presStyleIdx="0" presStyleCnt="2"/>
      <dgm:spPr/>
    </dgm:pt>
    <dgm:pt modelId="{2CFCE4AC-E3C6-4C02-9D86-28F3470179F6}" type="pres">
      <dgm:prSet presAssocID="{645EA08C-B7DF-478A-B9D9-2C5F8303C41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oskop"/>
        </a:ext>
      </dgm:extLst>
    </dgm:pt>
    <dgm:pt modelId="{C9F3ADED-1576-4595-90D7-711291F82DDC}" type="pres">
      <dgm:prSet presAssocID="{645EA08C-B7DF-478A-B9D9-2C5F8303C41C}" presName="spaceRect" presStyleCnt="0"/>
      <dgm:spPr/>
    </dgm:pt>
    <dgm:pt modelId="{FF4AA23E-C31A-42E2-9D3F-5F1BA0FE991D}" type="pres">
      <dgm:prSet presAssocID="{645EA08C-B7DF-478A-B9D9-2C5F8303C41C}" presName="parTx" presStyleLbl="revTx" presStyleIdx="0" presStyleCnt="2">
        <dgm:presLayoutVars>
          <dgm:chMax val="0"/>
          <dgm:chPref val="0"/>
        </dgm:presLayoutVars>
      </dgm:prSet>
      <dgm:spPr/>
    </dgm:pt>
    <dgm:pt modelId="{837E9487-C185-43AF-9429-FADA5E5E59D3}" type="pres">
      <dgm:prSet presAssocID="{80C21224-CCA7-46EE-860D-A55050321620}" presName="sibTrans" presStyleCnt="0"/>
      <dgm:spPr/>
    </dgm:pt>
    <dgm:pt modelId="{1DCA57C4-D340-4D7F-A0EB-D0D035BEDA74}" type="pres">
      <dgm:prSet presAssocID="{9E452F98-DFC1-4419-9E80-9D54B15D0D04}" presName="compNode" presStyleCnt="0"/>
      <dgm:spPr/>
    </dgm:pt>
    <dgm:pt modelId="{9F01DEDE-9180-42DD-B4BE-FC1EC2A4EE2F}" type="pres">
      <dgm:prSet presAssocID="{9E452F98-DFC1-4419-9E80-9D54B15D0D04}" presName="bgRect" presStyleLbl="bgShp" presStyleIdx="1" presStyleCnt="2"/>
      <dgm:spPr/>
    </dgm:pt>
    <dgm:pt modelId="{6A078606-3556-45A7-BF73-02C2C5D63192}" type="pres">
      <dgm:prSet presAssocID="{9E452F98-DFC1-4419-9E80-9D54B15D0D0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ędzia"/>
        </a:ext>
      </dgm:extLst>
    </dgm:pt>
    <dgm:pt modelId="{00B03A9B-363D-430C-B07B-DAE279C46EDC}" type="pres">
      <dgm:prSet presAssocID="{9E452F98-DFC1-4419-9E80-9D54B15D0D04}" presName="spaceRect" presStyleCnt="0"/>
      <dgm:spPr/>
    </dgm:pt>
    <dgm:pt modelId="{DCDCA3AB-10A9-439E-9C6D-5833A835ED4D}" type="pres">
      <dgm:prSet presAssocID="{9E452F98-DFC1-4419-9E80-9D54B15D0D0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17B3728-136E-4049-A237-FCBAB1DBE92E}" type="presOf" srcId="{645EA08C-B7DF-478A-B9D9-2C5F8303C41C}" destId="{FF4AA23E-C31A-42E2-9D3F-5F1BA0FE991D}" srcOrd="0" destOrd="0" presId="urn:microsoft.com/office/officeart/2018/2/layout/IconVerticalSolidList"/>
    <dgm:cxn modelId="{F2A0805F-6F97-4562-8104-23D1E0A6EBC7}" srcId="{B2DBF075-05C4-4206-B36F-DEF8F1B41797}" destId="{9E452F98-DFC1-4419-9E80-9D54B15D0D04}" srcOrd="1" destOrd="0" parTransId="{D3579854-BF10-4EE9-A784-B2B73EED23D3}" sibTransId="{0B663837-F0CC-4AC2-870F-A751B11E6467}"/>
    <dgm:cxn modelId="{B9B7529E-405D-485F-BA55-3F136D3859BA}" type="presOf" srcId="{9E452F98-DFC1-4419-9E80-9D54B15D0D04}" destId="{DCDCA3AB-10A9-439E-9C6D-5833A835ED4D}" srcOrd="0" destOrd="0" presId="urn:microsoft.com/office/officeart/2018/2/layout/IconVerticalSolidList"/>
    <dgm:cxn modelId="{C13687CF-04F5-4D21-B145-FAFEF2ACB587}" type="presOf" srcId="{B2DBF075-05C4-4206-B36F-DEF8F1B41797}" destId="{EDE374B5-FE81-4E71-9EA3-3498A791EB55}" srcOrd="0" destOrd="0" presId="urn:microsoft.com/office/officeart/2018/2/layout/IconVerticalSolidList"/>
    <dgm:cxn modelId="{53CE91F7-40F2-47FB-88E2-E6D92B85397E}" srcId="{B2DBF075-05C4-4206-B36F-DEF8F1B41797}" destId="{645EA08C-B7DF-478A-B9D9-2C5F8303C41C}" srcOrd="0" destOrd="0" parTransId="{8447088F-8FE4-4501-AE7D-B5499AB43CD9}" sibTransId="{80C21224-CCA7-46EE-860D-A55050321620}"/>
    <dgm:cxn modelId="{DECE7C8C-47B6-4BCB-BB11-2A47C30ECF43}" type="presParOf" srcId="{EDE374B5-FE81-4E71-9EA3-3498A791EB55}" destId="{D6510563-AB25-4282-BBF5-CAD9FB4D9285}" srcOrd="0" destOrd="0" presId="urn:microsoft.com/office/officeart/2018/2/layout/IconVerticalSolidList"/>
    <dgm:cxn modelId="{2D3AEBDE-1BDC-4CAF-AEDF-47191D8A4B70}" type="presParOf" srcId="{D6510563-AB25-4282-BBF5-CAD9FB4D9285}" destId="{561FEE89-CBB8-4BE5-9A68-465BEC0C1B99}" srcOrd="0" destOrd="0" presId="urn:microsoft.com/office/officeart/2018/2/layout/IconVerticalSolidList"/>
    <dgm:cxn modelId="{9238AC86-17E9-4C3E-96A5-40A2B2AAD233}" type="presParOf" srcId="{D6510563-AB25-4282-BBF5-CAD9FB4D9285}" destId="{2CFCE4AC-E3C6-4C02-9D86-28F3470179F6}" srcOrd="1" destOrd="0" presId="urn:microsoft.com/office/officeart/2018/2/layout/IconVerticalSolidList"/>
    <dgm:cxn modelId="{4624B9B7-4417-4913-8598-88120B018C78}" type="presParOf" srcId="{D6510563-AB25-4282-BBF5-CAD9FB4D9285}" destId="{C9F3ADED-1576-4595-90D7-711291F82DDC}" srcOrd="2" destOrd="0" presId="urn:microsoft.com/office/officeart/2018/2/layout/IconVerticalSolidList"/>
    <dgm:cxn modelId="{A7687E00-6B9E-4694-89D0-F75228D71D06}" type="presParOf" srcId="{D6510563-AB25-4282-BBF5-CAD9FB4D9285}" destId="{FF4AA23E-C31A-42E2-9D3F-5F1BA0FE991D}" srcOrd="3" destOrd="0" presId="urn:microsoft.com/office/officeart/2018/2/layout/IconVerticalSolidList"/>
    <dgm:cxn modelId="{32C5BA44-58E7-4565-8800-42D6C3C92D46}" type="presParOf" srcId="{EDE374B5-FE81-4E71-9EA3-3498A791EB55}" destId="{837E9487-C185-43AF-9429-FADA5E5E59D3}" srcOrd="1" destOrd="0" presId="urn:microsoft.com/office/officeart/2018/2/layout/IconVerticalSolidList"/>
    <dgm:cxn modelId="{AD4B84C0-02E9-44B7-AC7F-49F655ED22A7}" type="presParOf" srcId="{EDE374B5-FE81-4E71-9EA3-3498A791EB55}" destId="{1DCA57C4-D340-4D7F-A0EB-D0D035BEDA74}" srcOrd="2" destOrd="0" presId="urn:microsoft.com/office/officeart/2018/2/layout/IconVerticalSolidList"/>
    <dgm:cxn modelId="{FBC886BD-62DF-480F-BD6D-A119E2BEC613}" type="presParOf" srcId="{1DCA57C4-D340-4D7F-A0EB-D0D035BEDA74}" destId="{9F01DEDE-9180-42DD-B4BE-FC1EC2A4EE2F}" srcOrd="0" destOrd="0" presId="urn:microsoft.com/office/officeart/2018/2/layout/IconVerticalSolidList"/>
    <dgm:cxn modelId="{B955E8ED-2B1B-4549-BCB1-8D700BE5F0D0}" type="presParOf" srcId="{1DCA57C4-D340-4D7F-A0EB-D0D035BEDA74}" destId="{6A078606-3556-45A7-BF73-02C2C5D63192}" srcOrd="1" destOrd="0" presId="urn:microsoft.com/office/officeart/2018/2/layout/IconVerticalSolidList"/>
    <dgm:cxn modelId="{F3859575-3C5A-4D9D-BBBA-9FDA792A7513}" type="presParOf" srcId="{1DCA57C4-D340-4D7F-A0EB-D0D035BEDA74}" destId="{00B03A9B-363D-430C-B07B-DAE279C46EDC}" srcOrd="2" destOrd="0" presId="urn:microsoft.com/office/officeart/2018/2/layout/IconVerticalSolidList"/>
    <dgm:cxn modelId="{9D494344-43A4-4DAD-B3D3-7DE195A64AA3}" type="presParOf" srcId="{1DCA57C4-D340-4D7F-A0EB-D0D035BEDA74}" destId="{DCDCA3AB-10A9-439E-9C6D-5833A835ED4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3715C4-A062-4C59-B092-EA60F2B46563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599C50-BAE9-4B5D-994D-D66F7F63A054}">
      <dgm:prSet custT="1"/>
      <dgm:spPr>
        <a:gradFill rotWithShape="0">
          <a:gsLst>
            <a:gs pos="0">
              <a:schemeClr val="accent1">
                <a:lumMod val="75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</dgm:spPr>
      <dgm:t>
        <a:bodyPr/>
        <a:lstStyle/>
        <a:p>
          <a:pPr algn="just"/>
          <a:r>
            <a:rPr lang="pl-PL" sz="1800" b="1" dirty="0">
              <a:latin typeface="Calibri" panose="020F0502020204030204" pitchFamily="34" charset="0"/>
              <a:cs typeface="Calibri" panose="020F0502020204030204" pitchFamily="34" charset="0"/>
            </a:rPr>
            <a:t>zawodowym: </a:t>
          </a:r>
          <a:r>
            <a:rPr lang="pl-PL" sz="1800" dirty="0">
              <a:latin typeface="Calibri" panose="020F0502020204030204" pitchFamily="34" charset="0"/>
              <a:cs typeface="Calibri" panose="020F0502020204030204" pitchFamily="34" charset="0"/>
            </a:rPr>
            <a:t>mającym na celu ułatwienie osobie z niepełnosprawnościami uzyskanie nowego zawodu i utrzymanie odpowiedniego zatrudnienia;</a:t>
          </a:r>
        </a:p>
      </dgm:t>
    </dgm:pt>
    <dgm:pt modelId="{3DC6ED03-D110-4DAC-B22D-BD70C11E0544}" type="parTrans" cxnId="{FB6512AB-B60E-4526-9624-0F43D7D8765C}">
      <dgm:prSet/>
      <dgm:spPr/>
      <dgm:t>
        <a:bodyPr/>
        <a:lstStyle/>
        <a:p>
          <a:endParaRPr lang="pl-PL"/>
        </a:p>
      </dgm:t>
    </dgm:pt>
    <dgm:pt modelId="{7ADD5B61-1029-4D4E-8D68-221332085BF4}" type="sibTrans" cxnId="{FB6512AB-B60E-4526-9624-0F43D7D8765C}">
      <dgm:prSet/>
      <dgm:spPr/>
      <dgm:t>
        <a:bodyPr/>
        <a:lstStyle/>
        <a:p>
          <a:endParaRPr lang="pl-PL"/>
        </a:p>
      </dgm:t>
    </dgm:pt>
    <dgm:pt modelId="{9E6C9157-3ACE-42E4-A07D-06F765E642C4}">
      <dgm:prSet custT="1"/>
      <dgm:spPr>
        <a:gradFill rotWithShape="0">
          <a:gsLst>
            <a:gs pos="0">
              <a:schemeClr val="accent1">
                <a:lumMod val="75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</dgm:spPr>
      <dgm:t>
        <a:bodyPr/>
        <a:lstStyle/>
        <a:p>
          <a:pPr algn="just"/>
          <a:r>
            <a:rPr lang="pl-PL" sz="1800" b="1" dirty="0">
              <a:latin typeface="Calibri" panose="020F0502020204030204" pitchFamily="34" charset="0"/>
              <a:cs typeface="Calibri" panose="020F0502020204030204" pitchFamily="34" charset="0"/>
            </a:rPr>
            <a:t>psychospołecznym:  </a:t>
          </a:r>
          <a:r>
            <a:rPr lang="pl-PL" sz="1800" dirty="0">
              <a:latin typeface="Calibri" panose="020F0502020204030204" pitchFamily="34" charset="0"/>
              <a:cs typeface="Calibri" panose="020F0502020204030204" pitchFamily="34" charset="0"/>
            </a:rPr>
            <a:t>mającym na celu przywrócenie motywacji uczestnika projektu do powrotu do pracy,  i przygotowanie go do uczestnictwa w życiu społecznym i zawodowym; </a:t>
          </a:r>
        </a:p>
      </dgm:t>
    </dgm:pt>
    <dgm:pt modelId="{E65DC53F-3234-44B1-8FA6-8F67A7E64723}" type="parTrans" cxnId="{ED923197-5A7F-429A-9D93-145448FC262C}">
      <dgm:prSet/>
      <dgm:spPr/>
      <dgm:t>
        <a:bodyPr/>
        <a:lstStyle/>
        <a:p>
          <a:endParaRPr lang="pl-PL"/>
        </a:p>
      </dgm:t>
    </dgm:pt>
    <dgm:pt modelId="{503139CA-6B94-4148-BDCD-1A072BEE761C}" type="sibTrans" cxnId="{ED923197-5A7F-429A-9D93-145448FC262C}">
      <dgm:prSet/>
      <dgm:spPr/>
      <dgm:t>
        <a:bodyPr/>
        <a:lstStyle/>
        <a:p>
          <a:endParaRPr lang="pl-PL"/>
        </a:p>
      </dgm:t>
    </dgm:pt>
    <dgm:pt modelId="{DE2E9AC6-3324-427E-83B9-8C10E60BEA1E}">
      <dgm:prSet custT="1"/>
      <dgm:spPr>
        <a:gradFill rotWithShape="0">
          <a:gsLst>
            <a:gs pos="0">
              <a:schemeClr val="accent1">
                <a:lumMod val="75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</dgm:spPr>
      <dgm:t>
        <a:bodyPr/>
        <a:lstStyle/>
        <a:p>
          <a:pPr algn="just"/>
          <a:r>
            <a:rPr lang="pl-PL" sz="1800" b="1" dirty="0">
              <a:latin typeface="Calibri" panose="020F0502020204030204" pitchFamily="34" charset="0"/>
              <a:cs typeface="Calibri" panose="020F0502020204030204" pitchFamily="34" charset="0"/>
            </a:rPr>
            <a:t>medycznym (rehabilitacyjny): </a:t>
          </a:r>
          <a:r>
            <a:rPr lang="pl-PL" sz="1800" dirty="0">
              <a:latin typeface="Calibri" panose="020F0502020204030204" pitchFamily="34" charset="0"/>
              <a:cs typeface="Calibri" panose="020F0502020204030204" pitchFamily="34" charset="0"/>
            </a:rPr>
            <a:t>mającym na celu przywrócenie utraconych funkcji lub ich odtworzenie w jak największym, możliwym do osiągnięcia, stopniu. </a:t>
          </a:r>
        </a:p>
      </dgm:t>
    </dgm:pt>
    <dgm:pt modelId="{6D41FFEB-92C3-4CEC-8AC6-7C18B1D0377C}" type="parTrans" cxnId="{F40BED3E-FB72-4E66-BC10-E70A29D0FFE2}">
      <dgm:prSet/>
      <dgm:spPr/>
      <dgm:t>
        <a:bodyPr/>
        <a:lstStyle/>
        <a:p>
          <a:endParaRPr lang="pl-PL"/>
        </a:p>
      </dgm:t>
    </dgm:pt>
    <dgm:pt modelId="{44D3F620-D70F-4BA5-BFC7-C81B4C9A468E}" type="sibTrans" cxnId="{F40BED3E-FB72-4E66-BC10-E70A29D0FFE2}">
      <dgm:prSet/>
      <dgm:spPr/>
      <dgm:t>
        <a:bodyPr/>
        <a:lstStyle/>
        <a:p>
          <a:endParaRPr lang="pl-PL"/>
        </a:p>
      </dgm:t>
    </dgm:pt>
    <dgm:pt modelId="{EEF56607-2DE0-402E-BC32-EB8C91C6C433}">
      <dgm:prSet/>
      <dgm:spPr/>
      <dgm:t>
        <a:bodyPr/>
        <a:lstStyle/>
        <a:p>
          <a:pPr algn="just"/>
          <a:r>
            <a:rPr lang="pl-PL" b="1" dirty="0"/>
            <a:t>Rehabilitacja kompleksowa, </a:t>
          </a:r>
          <a:r>
            <a:rPr lang="pl-PL" dirty="0"/>
            <a:t>której głównym celem jest aktywizacja zawodowa i powrót do pracy, jest realizowana </a:t>
          </a:r>
          <a:r>
            <a:rPr lang="pl-PL" b="1" dirty="0"/>
            <a:t>w Ośrodku Rehabilitacji </a:t>
          </a:r>
          <a:r>
            <a:rPr lang="pl-PL" b="1" dirty="0" err="1"/>
            <a:t>Komplekowej</a:t>
          </a:r>
          <a:r>
            <a:rPr lang="pl-PL" b="1" dirty="0"/>
            <a:t> (ORK)</a:t>
          </a:r>
          <a:r>
            <a:rPr lang="pl-PL" dirty="0"/>
            <a:t> </a:t>
          </a:r>
          <a:r>
            <a:rPr lang="pl-PL" b="1" dirty="0"/>
            <a:t>równolegle w trzech modułach: </a:t>
          </a:r>
          <a:endParaRPr lang="pl-PL" dirty="0"/>
        </a:p>
      </dgm:t>
    </dgm:pt>
    <dgm:pt modelId="{BF59A181-D6A0-410A-A431-573BA79E818A}" type="sibTrans" cxnId="{5741E99C-5E0E-4A29-8BA1-6E7E54379D05}">
      <dgm:prSet/>
      <dgm:spPr/>
      <dgm:t>
        <a:bodyPr/>
        <a:lstStyle/>
        <a:p>
          <a:endParaRPr lang="pl-PL"/>
        </a:p>
      </dgm:t>
    </dgm:pt>
    <dgm:pt modelId="{F6DE7A80-0855-4004-A3BA-EE3155EC6FDB}" type="parTrans" cxnId="{5741E99C-5E0E-4A29-8BA1-6E7E54379D05}">
      <dgm:prSet/>
      <dgm:spPr/>
      <dgm:t>
        <a:bodyPr/>
        <a:lstStyle/>
        <a:p>
          <a:endParaRPr lang="pl-PL"/>
        </a:p>
      </dgm:t>
    </dgm:pt>
    <dgm:pt modelId="{0B872C20-F692-4162-92FD-B85D6EE834EB}" type="pres">
      <dgm:prSet presAssocID="{993715C4-A062-4C59-B092-EA60F2B46563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DC992E27-BB2C-4D66-A49D-176B789A4346}" type="pres">
      <dgm:prSet presAssocID="{EEF56607-2DE0-402E-BC32-EB8C91C6C433}" presName="root" presStyleCnt="0">
        <dgm:presLayoutVars>
          <dgm:chMax/>
          <dgm:chPref val="4"/>
        </dgm:presLayoutVars>
      </dgm:prSet>
      <dgm:spPr/>
    </dgm:pt>
    <dgm:pt modelId="{6E85742F-DB76-4528-98EE-2AEBAE32FA55}" type="pres">
      <dgm:prSet presAssocID="{EEF56607-2DE0-402E-BC32-EB8C91C6C433}" presName="rootComposite" presStyleCnt="0">
        <dgm:presLayoutVars/>
      </dgm:prSet>
      <dgm:spPr/>
    </dgm:pt>
    <dgm:pt modelId="{24A3E3F7-40B4-41DE-A16F-1325326DF77B}" type="pres">
      <dgm:prSet presAssocID="{EEF56607-2DE0-402E-BC32-EB8C91C6C433}" presName="rootText" presStyleLbl="node0" presStyleIdx="0" presStyleCnt="1" custFlipVert="1" custScaleX="101488" custScaleY="6481" custLinFactNeighborX="243" custLinFactNeighborY="18781">
        <dgm:presLayoutVars>
          <dgm:chMax/>
          <dgm:chPref val="4"/>
        </dgm:presLayoutVars>
      </dgm:prSet>
      <dgm:spPr/>
    </dgm:pt>
    <dgm:pt modelId="{F0E2E916-8CE6-4141-B700-729E9A835571}" type="pres">
      <dgm:prSet presAssocID="{EEF56607-2DE0-402E-BC32-EB8C91C6C433}" presName="childShape" presStyleCnt="0">
        <dgm:presLayoutVars>
          <dgm:chMax val="0"/>
          <dgm:chPref val="0"/>
        </dgm:presLayoutVars>
      </dgm:prSet>
      <dgm:spPr/>
    </dgm:pt>
    <dgm:pt modelId="{9D5D8338-E36A-4B41-ADE1-A78C15C669E3}" type="pres">
      <dgm:prSet presAssocID="{C9599C50-BAE9-4B5D-994D-D66F7F63A054}" presName="childComposite" presStyleCnt="0">
        <dgm:presLayoutVars>
          <dgm:chMax val="0"/>
          <dgm:chPref val="0"/>
        </dgm:presLayoutVars>
      </dgm:prSet>
      <dgm:spPr/>
    </dgm:pt>
    <dgm:pt modelId="{D8681CF2-BBC4-440C-B845-F6E604CFACB7}" type="pres">
      <dgm:prSet presAssocID="{C9599C50-BAE9-4B5D-994D-D66F7F63A054}" presName="Image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DE8E44D6-A732-42F1-AC38-2A775D69032D}" type="pres">
      <dgm:prSet presAssocID="{C9599C50-BAE9-4B5D-994D-D66F7F63A054}" presName="childText" presStyleLbl="lnNode1" presStyleIdx="0" presStyleCnt="3" custScaleY="124371">
        <dgm:presLayoutVars>
          <dgm:chMax val="0"/>
          <dgm:chPref val="0"/>
          <dgm:bulletEnabled val="1"/>
        </dgm:presLayoutVars>
      </dgm:prSet>
      <dgm:spPr/>
    </dgm:pt>
    <dgm:pt modelId="{F77B2E45-A12E-4F7D-838D-E3DF0E834AAF}" type="pres">
      <dgm:prSet presAssocID="{9E6C9157-3ACE-42E4-A07D-06F765E642C4}" presName="childComposite" presStyleCnt="0">
        <dgm:presLayoutVars>
          <dgm:chMax val="0"/>
          <dgm:chPref val="0"/>
        </dgm:presLayoutVars>
      </dgm:prSet>
      <dgm:spPr/>
    </dgm:pt>
    <dgm:pt modelId="{D2CD3939-FE51-433A-A3DB-CD5787B410F3}" type="pres">
      <dgm:prSet presAssocID="{9E6C9157-3ACE-42E4-A07D-06F765E642C4}" presName="Imag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64D96787-E6B6-416B-BA82-7CC7DCE3C5CF}" type="pres">
      <dgm:prSet presAssocID="{9E6C9157-3ACE-42E4-A07D-06F765E642C4}" presName="childText" presStyleLbl="lnNode1" presStyleIdx="1" presStyleCnt="3" custScaleY="131107" custLinFactNeighborX="135" custLinFactNeighborY="-2718">
        <dgm:presLayoutVars>
          <dgm:chMax val="0"/>
          <dgm:chPref val="0"/>
          <dgm:bulletEnabled val="1"/>
        </dgm:presLayoutVars>
      </dgm:prSet>
      <dgm:spPr/>
    </dgm:pt>
    <dgm:pt modelId="{183DB3A3-D6D8-422F-9554-B15FA3253A84}" type="pres">
      <dgm:prSet presAssocID="{DE2E9AC6-3324-427E-83B9-8C10E60BEA1E}" presName="childComposite" presStyleCnt="0">
        <dgm:presLayoutVars>
          <dgm:chMax val="0"/>
          <dgm:chPref val="0"/>
        </dgm:presLayoutVars>
      </dgm:prSet>
      <dgm:spPr/>
    </dgm:pt>
    <dgm:pt modelId="{19EE8CA7-8471-4BA1-A8A5-5AA1B540A702}" type="pres">
      <dgm:prSet presAssocID="{DE2E9AC6-3324-427E-83B9-8C10E60BEA1E}" presName="Imag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</dgm:spPr>
    </dgm:pt>
    <dgm:pt modelId="{A86AC163-92B2-4A54-B496-88765E0631BB}" type="pres">
      <dgm:prSet presAssocID="{DE2E9AC6-3324-427E-83B9-8C10E60BEA1E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04CFA04-DC05-4654-944D-81236887EF43}" type="presOf" srcId="{EEF56607-2DE0-402E-BC32-EB8C91C6C433}" destId="{24A3E3F7-40B4-41DE-A16F-1325326DF77B}" srcOrd="0" destOrd="0" presId="urn:microsoft.com/office/officeart/2008/layout/PictureAccentList"/>
    <dgm:cxn modelId="{DEB79614-6D36-40BF-A6ED-676D1C92C5F1}" type="presOf" srcId="{C9599C50-BAE9-4B5D-994D-D66F7F63A054}" destId="{DE8E44D6-A732-42F1-AC38-2A775D69032D}" srcOrd="0" destOrd="0" presId="urn:microsoft.com/office/officeart/2008/layout/PictureAccentList"/>
    <dgm:cxn modelId="{9C118024-1CF3-433C-BD04-77832EF37BB0}" type="presOf" srcId="{993715C4-A062-4C59-B092-EA60F2B46563}" destId="{0B872C20-F692-4162-92FD-B85D6EE834EB}" srcOrd="0" destOrd="0" presId="urn:microsoft.com/office/officeart/2008/layout/PictureAccentList"/>
    <dgm:cxn modelId="{F40BED3E-FB72-4E66-BC10-E70A29D0FFE2}" srcId="{EEF56607-2DE0-402E-BC32-EB8C91C6C433}" destId="{DE2E9AC6-3324-427E-83B9-8C10E60BEA1E}" srcOrd="2" destOrd="0" parTransId="{6D41FFEB-92C3-4CEC-8AC6-7C18B1D0377C}" sibTransId="{44D3F620-D70F-4BA5-BFC7-C81B4C9A468E}"/>
    <dgm:cxn modelId="{D64E265E-E669-468D-A98A-F9C2BD9C1A62}" type="presOf" srcId="{9E6C9157-3ACE-42E4-A07D-06F765E642C4}" destId="{64D96787-E6B6-416B-BA82-7CC7DCE3C5CF}" srcOrd="0" destOrd="0" presId="urn:microsoft.com/office/officeart/2008/layout/PictureAccentList"/>
    <dgm:cxn modelId="{ED923197-5A7F-429A-9D93-145448FC262C}" srcId="{EEF56607-2DE0-402E-BC32-EB8C91C6C433}" destId="{9E6C9157-3ACE-42E4-A07D-06F765E642C4}" srcOrd="1" destOrd="0" parTransId="{E65DC53F-3234-44B1-8FA6-8F67A7E64723}" sibTransId="{503139CA-6B94-4148-BDCD-1A072BEE761C}"/>
    <dgm:cxn modelId="{5741E99C-5E0E-4A29-8BA1-6E7E54379D05}" srcId="{993715C4-A062-4C59-B092-EA60F2B46563}" destId="{EEF56607-2DE0-402E-BC32-EB8C91C6C433}" srcOrd="0" destOrd="0" parTransId="{F6DE7A80-0855-4004-A3BA-EE3155EC6FDB}" sibTransId="{BF59A181-D6A0-410A-A431-573BA79E818A}"/>
    <dgm:cxn modelId="{FB6512AB-B60E-4526-9624-0F43D7D8765C}" srcId="{EEF56607-2DE0-402E-BC32-EB8C91C6C433}" destId="{C9599C50-BAE9-4B5D-994D-D66F7F63A054}" srcOrd="0" destOrd="0" parTransId="{3DC6ED03-D110-4DAC-B22D-BD70C11E0544}" sibTransId="{7ADD5B61-1029-4D4E-8D68-221332085BF4}"/>
    <dgm:cxn modelId="{AE749CF3-C6FC-47D1-8B9F-8B907E0A8BA5}" type="presOf" srcId="{DE2E9AC6-3324-427E-83B9-8C10E60BEA1E}" destId="{A86AC163-92B2-4A54-B496-88765E0631BB}" srcOrd="0" destOrd="0" presId="urn:microsoft.com/office/officeart/2008/layout/PictureAccentList"/>
    <dgm:cxn modelId="{26BC4257-82FE-4723-90AA-028CCF773C87}" type="presParOf" srcId="{0B872C20-F692-4162-92FD-B85D6EE834EB}" destId="{DC992E27-BB2C-4D66-A49D-176B789A4346}" srcOrd="0" destOrd="0" presId="urn:microsoft.com/office/officeart/2008/layout/PictureAccentList"/>
    <dgm:cxn modelId="{4BB0F1C9-2D62-4C36-BC53-02D27E19E0C8}" type="presParOf" srcId="{DC992E27-BB2C-4D66-A49D-176B789A4346}" destId="{6E85742F-DB76-4528-98EE-2AEBAE32FA55}" srcOrd="0" destOrd="0" presId="urn:microsoft.com/office/officeart/2008/layout/PictureAccentList"/>
    <dgm:cxn modelId="{325BB6C3-D631-48BA-96FC-28D0DE0ED2A3}" type="presParOf" srcId="{6E85742F-DB76-4528-98EE-2AEBAE32FA55}" destId="{24A3E3F7-40B4-41DE-A16F-1325326DF77B}" srcOrd="0" destOrd="0" presId="urn:microsoft.com/office/officeart/2008/layout/PictureAccentList"/>
    <dgm:cxn modelId="{51D25E03-AFBC-48DA-A2A1-EC1E800A64D2}" type="presParOf" srcId="{DC992E27-BB2C-4D66-A49D-176B789A4346}" destId="{F0E2E916-8CE6-4141-B700-729E9A835571}" srcOrd="1" destOrd="0" presId="urn:microsoft.com/office/officeart/2008/layout/PictureAccentList"/>
    <dgm:cxn modelId="{D0B9A443-E8FC-441B-85AA-8A45D8066382}" type="presParOf" srcId="{F0E2E916-8CE6-4141-B700-729E9A835571}" destId="{9D5D8338-E36A-4B41-ADE1-A78C15C669E3}" srcOrd="0" destOrd="0" presId="urn:microsoft.com/office/officeart/2008/layout/PictureAccentList"/>
    <dgm:cxn modelId="{1658ABFA-3CA1-4DAA-9005-9E4686A6814D}" type="presParOf" srcId="{9D5D8338-E36A-4B41-ADE1-A78C15C669E3}" destId="{D8681CF2-BBC4-440C-B845-F6E604CFACB7}" srcOrd="0" destOrd="0" presId="urn:microsoft.com/office/officeart/2008/layout/PictureAccentList"/>
    <dgm:cxn modelId="{268E2C8E-C273-48FD-9560-2D54E2E5876E}" type="presParOf" srcId="{9D5D8338-E36A-4B41-ADE1-A78C15C669E3}" destId="{DE8E44D6-A732-42F1-AC38-2A775D69032D}" srcOrd="1" destOrd="0" presId="urn:microsoft.com/office/officeart/2008/layout/PictureAccentList"/>
    <dgm:cxn modelId="{35955ECC-4046-4F2B-82C9-35941C11CD9E}" type="presParOf" srcId="{F0E2E916-8CE6-4141-B700-729E9A835571}" destId="{F77B2E45-A12E-4F7D-838D-E3DF0E834AAF}" srcOrd="1" destOrd="0" presId="urn:microsoft.com/office/officeart/2008/layout/PictureAccentList"/>
    <dgm:cxn modelId="{C1B41D1C-5EDC-4AA6-8517-F14A523FEFF2}" type="presParOf" srcId="{F77B2E45-A12E-4F7D-838D-E3DF0E834AAF}" destId="{D2CD3939-FE51-433A-A3DB-CD5787B410F3}" srcOrd="0" destOrd="0" presId="urn:microsoft.com/office/officeart/2008/layout/PictureAccentList"/>
    <dgm:cxn modelId="{157EF9E5-BF2E-4800-9F5E-7697B64FCD6D}" type="presParOf" srcId="{F77B2E45-A12E-4F7D-838D-E3DF0E834AAF}" destId="{64D96787-E6B6-416B-BA82-7CC7DCE3C5CF}" srcOrd="1" destOrd="0" presId="urn:microsoft.com/office/officeart/2008/layout/PictureAccentList"/>
    <dgm:cxn modelId="{EE62C1AE-FCBE-4EAC-BB81-AEF8E9B41DA2}" type="presParOf" srcId="{F0E2E916-8CE6-4141-B700-729E9A835571}" destId="{183DB3A3-D6D8-422F-9554-B15FA3253A84}" srcOrd="2" destOrd="0" presId="urn:microsoft.com/office/officeart/2008/layout/PictureAccentList"/>
    <dgm:cxn modelId="{4B9CD251-855D-423D-BE5B-73CD15DF9665}" type="presParOf" srcId="{183DB3A3-D6D8-422F-9554-B15FA3253A84}" destId="{19EE8CA7-8471-4BA1-A8A5-5AA1B540A702}" srcOrd="0" destOrd="0" presId="urn:microsoft.com/office/officeart/2008/layout/PictureAccentList"/>
    <dgm:cxn modelId="{0290141B-7A65-490F-B770-7B24B7EFE2F6}" type="presParOf" srcId="{183DB3A3-D6D8-422F-9554-B15FA3253A84}" destId="{A86AC163-92B2-4A54-B496-88765E0631BB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E13B48-37E2-475C-98AF-D75FB699DF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143C64-96EE-48E0-8957-5BB0B25A6655}">
      <dgm:prSet custT="1"/>
      <dgm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pl-PL" sz="2000" b="1" i="0" baseline="0" dirty="0">
              <a:latin typeface="Calibri" panose="020F0502020204030204" pitchFamily="34" charset="0"/>
              <a:cs typeface="Calibri" panose="020F0502020204030204" pitchFamily="34" charset="0"/>
            </a:rPr>
            <a:t>Moduł zawodowy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CD38AE-FF0E-408D-8D51-F58099023489}" type="parTrans" cxnId="{E3785B1A-F9EF-4A8C-8E1A-74AB0F66DD2C}">
      <dgm:prSet/>
      <dgm:spPr/>
      <dgm:t>
        <a:bodyPr/>
        <a:lstStyle/>
        <a:p>
          <a:endParaRPr lang="en-US"/>
        </a:p>
      </dgm:t>
    </dgm:pt>
    <dgm:pt modelId="{2EA90593-57FB-45D3-A92F-3033FBCBE92D}" type="sibTrans" cxnId="{E3785B1A-F9EF-4A8C-8E1A-74AB0F66DD2C}">
      <dgm:prSet/>
      <dgm:spPr/>
      <dgm:t>
        <a:bodyPr/>
        <a:lstStyle/>
        <a:p>
          <a:endParaRPr lang="en-US"/>
        </a:p>
      </dgm:t>
    </dgm:pt>
    <dgm:pt modelId="{7753DFB2-8E90-421D-A9BF-DAADD20D96A3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i="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doradztwo zawodowe</a:t>
          </a:r>
          <a:r>
            <a:rPr lang="pl-PL" sz="1600" b="0" i="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:</a:t>
          </a:r>
          <a:endParaRPr lang="en-US" sz="1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C174ED-A863-4565-92E4-47C784F5DE03}" type="parTrans" cxnId="{BCFD36F8-BFA2-4028-8183-ECEB56A9C99B}">
      <dgm:prSet/>
      <dgm:spPr/>
      <dgm:t>
        <a:bodyPr/>
        <a:lstStyle/>
        <a:p>
          <a:endParaRPr lang="en-US"/>
        </a:p>
      </dgm:t>
    </dgm:pt>
    <dgm:pt modelId="{7861128F-831E-4CCB-8A9A-1565885C855E}" type="sibTrans" cxnId="{BCFD36F8-BFA2-4028-8183-ECEB56A9C99B}">
      <dgm:prSet/>
      <dgm:spPr/>
      <dgm:t>
        <a:bodyPr/>
        <a:lstStyle/>
        <a:p>
          <a:endParaRPr lang="en-US"/>
        </a:p>
      </dgm:t>
    </dgm:pt>
    <dgm:pt modelId="{E4127BF7-A963-46E2-8C46-DCD7FD650392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i="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indywidualne sesje z doradcą zawodowym</a:t>
          </a:r>
          <a:endParaRPr lang="en-US" sz="1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58D524-0CC7-4458-B7CC-7E80F9BAD133}" type="parTrans" cxnId="{639F7A56-F002-4E28-A607-1073ABAA52D9}">
      <dgm:prSet/>
      <dgm:spPr/>
      <dgm:t>
        <a:bodyPr/>
        <a:lstStyle/>
        <a:p>
          <a:endParaRPr lang="en-US"/>
        </a:p>
      </dgm:t>
    </dgm:pt>
    <dgm:pt modelId="{9DDF98CD-DE92-4CAE-9463-704C265F7DFB}" type="sibTrans" cxnId="{639F7A56-F002-4E28-A607-1073ABAA52D9}">
      <dgm:prSet/>
      <dgm:spPr/>
      <dgm:t>
        <a:bodyPr/>
        <a:lstStyle/>
        <a:p>
          <a:endParaRPr lang="en-US"/>
        </a:p>
      </dgm:t>
    </dgm:pt>
    <dgm:pt modelId="{4F878354-F492-4C89-9846-1B92B453D558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i="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warsztaty wsparcia w wejściu oraz funkcjonowaniu na rynku pracy</a:t>
          </a:r>
          <a:endParaRPr lang="en-US" sz="1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33AF06-E2CC-4B5F-AE01-24BEE94F3A7F}" type="parTrans" cxnId="{B51DBF8C-0786-4E2D-B36C-ABC70B5E1BF2}">
      <dgm:prSet/>
      <dgm:spPr/>
      <dgm:t>
        <a:bodyPr/>
        <a:lstStyle/>
        <a:p>
          <a:endParaRPr lang="en-US"/>
        </a:p>
      </dgm:t>
    </dgm:pt>
    <dgm:pt modelId="{C7A7470C-CE0D-4C21-92AA-D5E815B61F7E}" type="sibTrans" cxnId="{B51DBF8C-0786-4E2D-B36C-ABC70B5E1BF2}">
      <dgm:prSet/>
      <dgm:spPr/>
      <dgm:t>
        <a:bodyPr/>
        <a:lstStyle/>
        <a:p>
          <a:endParaRPr lang="en-US"/>
        </a:p>
      </dgm:t>
    </dgm:pt>
    <dgm:pt modelId="{F8C43D04-5F1A-4A9A-B206-EB24CC7BF655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i="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wyrównywanie deficytów w obszarze edukacyjnym</a:t>
          </a:r>
          <a:endParaRPr lang="en-US" sz="1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31E459-E4AE-4273-9547-6A12334E0298}" type="parTrans" cxnId="{5C9BBF17-8133-4B4A-B9C2-87EAC633404F}">
      <dgm:prSet/>
      <dgm:spPr/>
      <dgm:t>
        <a:bodyPr/>
        <a:lstStyle/>
        <a:p>
          <a:endParaRPr lang="en-US"/>
        </a:p>
      </dgm:t>
    </dgm:pt>
    <dgm:pt modelId="{9EFDF785-FB79-4A86-A744-C4EBD1FB9009}" type="sibTrans" cxnId="{5C9BBF17-8133-4B4A-B9C2-87EAC633404F}">
      <dgm:prSet/>
      <dgm:spPr/>
      <dgm:t>
        <a:bodyPr/>
        <a:lstStyle/>
        <a:p>
          <a:endParaRPr lang="en-US"/>
        </a:p>
      </dgm:t>
    </dgm:pt>
    <dgm:pt modelId="{73DEF409-1CAE-4BBD-9B58-501A9DEEB966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i="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szkolenia komputerowe</a:t>
          </a:r>
          <a:endParaRPr lang="en-US" sz="1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D6C216-5C50-4717-89C2-971519F8AF9E}" type="parTrans" cxnId="{43308FCD-9828-4A3B-9754-A289264DAC8D}">
      <dgm:prSet/>
      <dgm:spPr/>
      <dgm:t>
        <a:bodyPr/>
        <a:lstStyle/>
        <a:p>
          <a:endParaRPr lang="en-US"/>
        </a:p>
      </dgm:t>
    </dgm:pt>
    <dgm:pt modelId="{BF4FEF60-4C17-4663-9C30-81F1D05EB9F8}" type="sibTrans" cxnId="{43308FCD-9828-4A3B-9754-A289264DAC8D}">
      <dgm:prSet/>
      <dgm:spPr/>
      <dgm:t>
        <a:bodyPr/>
        <a:lstStyle/>
        <a:p>
          <a:endParaRPr lang="en-US"/>
        </a:p>
      </dgm:t>
    </dgm:pt>
    <dgm:pt modelId="{0BEB88B1-C5D1-4AD9-9CC7-67A4DEBA48A9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i="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szkolenia zawodowe (160 h)</a:t>
          </a:r>
          <a:endParaRPr lang="en-US" sz="1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896B5B-C14F-47DF-B300-1DDC424A73D0}" type="parTrans" cxnId="{E3EE8089-DD1A-481A-A676-DB0F277FE97E}">
      <dgm:prSet/>
      <dgm:spPr/>
      <dgm:t>
        <a:bodyPr/>
        <a:lstStyle/>
        <a:p>
          <a:endParaRPr lang="en-US"/>
        </a:p>
      </dgm:t>
    </dgm:pt>
    <dgm:pt modelId="{0AAFB57C-CF0D-4D0B-96B6-66CD9661FA45}" type="sibTrans" cxnId="{E3EE8089-DD1A-481A-A676-DB0F277FE97E}">
      <dgm:prSet/>
      <dgm:spPr/>
      <dgm:t>
        <a:bodyPr/>
        <a:lstStyle/>
        <a:p>
          <a:endParaRPr lang="en-US"/>
        </a:p>
      </dgm:t>
    </dgm:pt>
    <dgm:pt modelId="{C36D9F77-F8CD-45A9-A8F0-D0C7599FD270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i="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pośrednictwo pracy</a:t>
          </a:r>
          <a:endParaRPr lang="en-US" sz="1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2D87C8-06D0-4344-A2FD-11FE4D17ED05}" type="parTrans" cxnId="{6ED05F1E-D518-4C71-A5FA-646C6103E2BE}">
      <dgm:prSet/>
      <dgm:spPr/>
      <dgm:t>
        <a:bodyPr/>
        <a:lstStyle/>
        <a:p>
          <a:endParaRPr lang="en-US"/>
        </a:p>
      </dgm:t>
    </dgm:pt>
    <dgm:pt modelId="{E894E04B-5B73-4334-B391-2600400D580A}" type="sibTrans" cxnId="{6ED05F1E-D518-4C71-A5FA-646C6103E2BE}">
      <dgm:prSet/>
      <dgm:spPr/>
      <dgm:t>
        <a:bodyPr/>
        <a:lstStyle/>
        <a:p>
          <a:endParaRPr lang="en-US"/>
        </a:p>
      </dgm:t>
    </dgm:pt>
    <dgm:pt modelId="{C84B0765-29B0-4FCD-8350-3D8552F708B9}" type="pres">
      <dgm:prSet presAssocID="{7AE13B48-37E2-475C-98AF-D75FB699DFBD}" presName="linear" presStyleCnt="0">
        <dgm:presLayoutVars>
          <dgm:animLvl val="lvl"/>
          <dgm:resizeHandles val="exact"/>
        </dgm:presLayoutVars>
      </dgm:prSet>
      <dgm:spPr/>
    </dgm:pt>
    <dgm:pt modelId="{0869EF4D-ACAE-454B-9B73-B6FFCD57548A}" type="pres">
      <dgm:prSet presAssocID="{2C143C64-96EE-48E0-8957-5BB0B25A6655}" presName="parentText" presStyleLbl="node1" presStyleIdx="0" presStyleCnt="1" custScaleY="62471" custLinFactNeighborX="-213" custLinFactNeighborY="-5910">
        <dgm:presLayoutVars>
          <dgm:chMax val="0"/>
          <dgm:bulletEnabled val="1"/>
        </dgm:presLayoutVars>
      </dgm:prSet>
      <dgm:spPr/>
    </dgm:pt>
    <dgm:pt modelId="{A4B1D485-2999-419F-A254-B8DAF4E10382}" type="pres">
      <dgm:prSet presAssocID="{2C143C64-96EE-48E0-8957-5BB0B25A6655}" presName="childText" presStyleLbl="revTx" presStyleIdx="0" presStyleCnt="1" custScaleX="96084" custScaleY="107937">
        <dgm:presLayoutVars>
          <dgm:bulletEnabled val="1"/>
        </dgm:presLayoutVars>
      </dgm:prSet>
      <dgm:spPr/>
    </dgm:pt>
  </dgm:ptLst>
  <dgm:cxnLst>
    <dgm:cxn modelId="{162D9C05-3060-4F96-A578-9DB7B990D6F6}" type="presOf" srcId="{0BEB88B1-C5D1-4AD9-9CC7-67A4DEBA48A9}" destId="{A4B1D485-2999-419F-A254-B8DAF4E10382}" srcOrd="0" destOrd="5" presId="urn:microsoft.com/office/officeart/2005/8/layout/vList2"/>
    <dgm:cxn modelId="{5C9BBF17-8133-4B4A-B9C2-87EAC633404F}" srcId="{2C143C64-96EE-48E0-8957-5BB0B25A6655}" destId="{F8C43D04-5F1A-4A9A-B206-EB24CC7BF655}" srcOrd="1" destOrd="0" parTransId="{4631E459-E4AE-4273-9547-6A12334E0298}" sibTransId="{9EFDF785-FB79-4A86-A744-C4EBD1FB9009}"/>
    <dgm:cxn modelId="{E3785B1A-F9EF-4A8C-8E1A-74AB0F66DD2C}" srcId="{7AE13B48-37E2-475C-98AF-D75FB699DFBD}" destId="{2C143C64-96EE-48E0-8957-5BB0B25A6655}" srcOrd="0" destOrd="0" parTransId="{60CD38AE-FF0E-408D-8D51-F58099023489}" sibTransId="{2EA90593-57FB-45D3-A92F-3033FBCBE92D}"/>
    <dgm:cxn modelId="{6ED05F1E-D518-4C71-A5FA-646C6103E2BE}" srcId="{2C143C64-96EE-48E0-8957-5BB0B25A6655}" destId="{C36D9F77-F8CD-45A9-A8F0-D0C7599FD270}" srcOrd="4" destOrd="0" parTransId="{472D87C8-06D0-4344-A2FD-11FE4D17ED05}" sibTransId="{E894E04B-5B73-4334-B391-2600400D580A}"/>
    <dgm:cxn modelId="{9C617C60-6D22-43C4-A464-D80D77B00973}" type="presOf" srcId="{E4127BF7-A963-46E2-8C46-DCD7FD650392}" destId="{A4B1D485-2999-419F-A254-B8DAF4E10382}" srcOrd="0" destOrd="1" presId="urn:microsoft.com/office/officeart/2005/8/layout/vList2"/>
    <dgm:cxn modelId="{C287A261-82AE-4CD7-89D2-A3469E68B3F9}" type="presOf" srcId="{7AE13B48-37E2-475C-98AF-D75FB699DFBD}" destId="{C84B0765-29B0-4FCD-8350-3D8552F708B9}" srcOrd="0" destOrd="0" presId="urn:microsoft.com/office/officeart/2005/8/layout/vList2"/>
    <dgm:cxn modelId="{A17BB141-DEA5-4D94-88B0-34FF5BC99311}" type="presOf" srcId="{4F878354-F492-4C89-9846-1B92B453D558}" destId="{A4B1D485-2999-419F-A254-B8DAF4E10382}" srcOrd="0" destOrd="2" presId="urn:microsoft.com/office/officeart/2005/8/layout/vList2"/>
    <dgm:cxn modelId="{323B4743-8A8A-4028-BBCD-68AD682022B0}" type="presOf" srcId="{F8C43D04-5F1A-4A9A-B206-EB24CC7BF655}" destId="{A4B1D485-2999-419F-A254-B8DAF4E10382}" srcOrd="0" destOrd="3" presId="urn:microsoft.com/office/officeart/2005/8/layout/vList2"/>
    <dgm:cxn modelId="{A81A1644-68A9-4407-8CC6-3B1D23E58DD8}" type="presOf" srcId="{7753DFB2-8E90-421D-A9BF-DAADD20D96A3}" destId="{A4B1D485-2999-419F-A254-B8DAF4E10382}" srcOrd="0" destOrd="0" presId="urn:microsoft.com/office/officeart/2005/8/layout/vList2"/>
    <dgm:cxn modelId="{639F7A56-F002-4E28-A607-1073ABAA52D9}" srcId="{7753DFB2-8E90-421D-A9BF-DAADD20D96A3}" destId="{E4127BF7-A963-46E2-8C46-DCD7FD650392}" srcOrd="0" destOrd="0" parTransId="{E758D524-0CC7-4458-B7CC-7E80F9BAD133}" sibTransId="{9DDF98CD-DE92-4CAE-9463-704C265F7DFB}"/>
    <dgm:cxn modelId="{E3EE8089-DD1A-481A-A676-DB0F277FE97E}" srcId="{2C143C64-96EE-48E0-8957-5BB0B25A6655}" destId="{0BEB88B1-C5D1-4AD9-9CC7-67A4DEBA48A9}" srcOrd="3" destOrd="0" parTransId="{84896B5B-C14F-47DF-B300-1DDC424A73D0}" sibTransId="{0AAFB57C-CF0D-4D0B-96B6-66CD9661FA45}"/>
    <dgm:cxn modelId="{B51DBF8C-0786-4E2D-B36C-ABC70B5E1BF2}" srcId="{7753DFB2-8E90-421D-A9BF-DAADD20D96A3}" destId="{4F878354-F492-4C89-9846-1B92B453D558}" srcOrd="1" destOrd="0" parTransId="{6C33AF06-E2CC-4B5F-AE01-24BEE94F3A7F}" sibTransId="{C7A7470C-CE0D-4C21-92AA-D5E815B61F7E}"/>
    <dgm:cxn modelId="{5481F19E-BF4A-49E3-8E6B-643FE8E73B0C}" type="presOf" srcId="{C36D9F77-F8CD-45A9-A8F0-D0C7599FD270}" destId="{A4B1D485-2999-419F-A254-B8DAF4E10382}" srcOrd="0" destOrd="6" presId="urn:microsoft.com/office/officeart/2005/8/layout/vList2"/>
    <dgm:cxn modelId="{43308FCD-9828-4A3B-9754-A289264DAC8D}" srcId="{2C143C64-96EE-48E0-8957-5BB0B25A6655}" destId="{73DEF409-1CAE-4BBD-9B58-501A9DEEB966}" srcOrd="2" destOrd="0" parTransId="{34D6C216-5C50-4717-89C2-971519F8AF9E}" sibTransId="{BF4FEF60-4C17-4663-9C30-81F1D05EB9F8}"/>
    <dgm:cxn modelId="{735B01D4-438F-447B-A958-8C44EC346C15}" type="presOf" srcId="{2C143C64-96EE-48E0-8957-5BB0B25A6655}" destId="{0869EF4D-ACAE-454B-9B73-B6FFCD57548A}" srcOrd="0" destOrd="0" presId="urn:microsoft.com/office/officeart/2005/8/layout/vList2"/>
    <dgm:cxn modelId="{A884C4D5-0231-423E-9674-F6AD65243CA5}" type="presOf" srcId="{73DEF409-1CAE-4BBD-9B58-501A9DEEB966}" destId="{A4B1D485-2999-419F-A254-B8DAF4E10382}" srcOrd="0" destOrd="4" presId="urn:microsoft.com/office/officeart/2005/8/layout/vList2"/>
    <dgm:cxn modelId="{BCFD36F8-BFA2-4028-8183-ECEB56A9C99B}" srcId="{2C143C64-96EE-48E0-8957-5BB0B25A6655}" destId="{7753DFB2-8E90-421D-A9BF-DAADD20D96A3}" srcOrd="0" destOrd="0" parTransId="{57C174ED-A863-4565-92E4-47C784F5DE03}" sibTransId="{7861128F-831E-4CCB-8A9A-1565885C855E}"/>
    <dgm:cxn modelId="{6098C6C7-5D1B-410D-9A19-721D29ED88EA}" type="presParOf" srcId="{C84B0765-29B0-4FCD-8350-3D8552F708B9}" destId="{0869EF4D-ACAE-454B-9B73-B6FFCD57548A}" srcOrd="0" destOrd="0" presId="urn:microsoft.com/office/officeart/2005/8/layout/vList2"/>
    <dgm:cxn modelId="{80D1C4E5-070F-4080-9888-9B6ADFF5CB31}" type="presParOf" srcId="{C84B0765-29B0-4FCD-8350-3D8552F708B9}" destId="{A4B1D485-2999-419F-A254-B8DAF4E1038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E13B48-37E2-475C-98AF-D75FB699DF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143C64-96EE-48E0-8957-5BB0B25A6655}">
      <dgm:prSet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</dgm:spPr>
      <dgm:t>
        <a:bodyPr/>
        <a:lstStyle/>
        <a:p>
          <a:pPr algn="ctr"/>
          <a:r>
            <a:rPr lang="pl-PL" sz="2000" b="1" i="0" baseline="0" dirty="0">
              <a:latin typeface="Calibri" panose="020F0502020204030204" pitchFamily="34" charset="0"/>
              <a:cs typeface="Calibri" panose="020F0502020204030204" pitchFamily="34" charset="0"/>
            </a:rPr>
            <a:t>Moduł medyczny - rehabilitacyjny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CD38AE-FF0E-408D-8D51-F58099023489}" type="parTrans" cxnId="{E3785B1A-F9EF-4A8C-8E1A-74AB0F66DD2C}">
      <dgm:prSet/>
      <dgm:spPr/>
      <dgm:t>
        <a:bodyPr/>
        <a:lstStyle/>
        <a:p>
          <a:endParaRPr lang="en-US"/>
        </a:p>
      </dgm:t>
    </dgm:pt>
    <dgm:pt modelId="{2EA90593-57FB-45D3-A92F-3033FBCBE92D}" type="sibTrans" cxnId="{E3785B1A-F9EF-4A8C-8E1A-74AB0F66DD2C}">
      <dgm:prSet/>
      <dgm:spPr/>
      <dgm:t>
        <a:bodyPr/>
        <a:lstStyle/>
        <a:p>
          <a:endParaRPr lang="en-US"/>
        </a:p>
      </dgm:t>
    </dgm:pt>
    <dgm:pt modelId="{7753DFB2-8E90-421D-A9BF-DAADD20D96A3}">
      <dgm:prSet custT="1"/>
      <dgm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</dgm:spPr>
      <dgm:t>
        <a:bodyPr/>
        <a:lstStyle/>
        <a:p>
          <a:r>
            <a:rPr lang="pl-PL" sz="1600" b="1" baseline="0" dirty="0">
              <a:solidFill>
                <a:schemeClr val="bg1"/>
              </a:solidFill>
              <a:latin typeface="Calibri" panose="020F0502020204030204" pitchFamily="34" charset="0"/>
            </a:rPr>
            <a:t>opieka lekarza – specjalisty psychiatrii oraz rehabilitacji (dla wymagających) – przez cały pobyt Uczestnika;</a:t>
          </a:r>
          <a:endParaRPr lang="en-US" sz="1600" b="1" baseline="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C174ED-A863-4565-92E4-47C784F5DE03}" type="parTrans" cxnId="{BCFD36F8-BFA2-4028-8183-ECEB56A9C99B}">
      <dgm:prSet/>
      <dgm:spPr/>
      <dgm:t>
        <a:bodyPr/>
        <a:lstStyle/>
        <a:p>
          <a:endParaRPr lang="en-US"/>
        </a:p>
      </dgm:t>
    </dgm:pt>
    <dgm:pt modelId="{7861128F-831E-4CCB-8A9A-1565885C855E}" type="sibTrans" cxnId="{BCFD36F8-BFA2-4028-8183-ECEB56A9C99B}">
      <dgm:prSet/>
      <dgm:spPr/>
      <dgm:t>
        <a:bodyPr/>
        <a:lstStyle/>
        <a:p>
          <a:endParaRPr lang="en-US"/>
        </a:p>
      </dgm:t>
    </dgm:pt>
    <dgm:pt modelId="{53C8F028-A820-4D29-8BF3-5A11CA1F3E6C}">
      <dgm:prSet custT="1"/>
      <dgm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</dgm:spPr>
      <dgm:t>
        <a:bodyPr/>
        <a:lstStyle/>
        <a:p>
          <a:r>
            <a:rPr lang="pl-PL" sz="1600" b="1" baseline="0" dirty="0">
              <a:solidFill>
                <a:schemeClr val="bg1"/>
              </a:solidFill>
              <a:latin typeface="Calibri" panose="020F0502020204030204" pitchFamily="34" charset="0"/>
            </a:rPr>
            <a:t>edukacja prozdrowotna,</a:t>
          </a:r>
        </a:p>
      </dgm:t>
    </dgm:pt>
    <dgm:pt modelId="{E023A3A0-CD8D-4214-A1BC-720059B308B6}" type="parTrans" cxnId="{054AC1DD-CEB6-46BE-B752-6D7D6CDA3083}">
      <dgm:prSet/>
      <dgm:spPr/>
      <dgm:t>
        <a:bodyPr/>
        <a:lstStyle/>
        <a:p>
          <a:endParaRPr lang="pl-PL"/>
        </a:p>
      </dgm:t>
    </dgm:pt>
    <dgm:pt modelId="{26146BBD-E0CF-40CE-8D38-64E7E382918F}" type="sibTrans" cxnId="{054AC1DD-CEB6-46BE-B752-6D7D6CDA3083}">
      <dgm:prSet/>
      <dgm:spPr/>
      <dgm:t>
        <a:bodyPr/>
        <a:lstStyle/>
        <a:p>
          <a:endParaRPr lang="pl-PL"/>
        </a:p>
      </dgm:t>
    </dgm:pt>
    <dgm:pt modelId="{9239D55F-AFCC-42EF-B2B3-2961C27AFCA6}">
      <dgm:prSet custT="1"/>
      <dgm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</dgm:spPr>
      <dgm:t>
        <a:bodyPr/>
        <a:lstStyle/>
        <a:p>
          <a:r>
            <a:rPr lang="pl-PL" sz="1600" b="1" baseline="0" dirty="0">
              <a:solidFill>
                <a:schemeClr val="bg1"/>
              </a:solidFill>
              <a:latin typeface="Calibri" panose="020F0502020204030204" pitchFamily="34" charset="0"/>
            </a:rPr>
            <a:t>rehabilitacja zajęcia indywidualne,</a:t>
          </a:r>
        </a:p>
      </dgm:t>
    </dgm:pt>
    <dgm:pt modelId="{1B137364-F011-4458-BEEB-CE04F58E2151}" type="parTrans" cxnId="{08A1E721-B449-41F5-94D8-221AAD8688BF}">
      <dgm:prSet/>
      <dgm:spPr/>
      <dgm:t>
        <a:bodyPr/>
        <a:lstStyle/>
        <a:p>
          <a:endParaRPr lang="pl-PL"/>
        </a:p>
      </dgm:t>
    </dgm:pt>
    <dgm:pt modelId="{588D899D-2203-4571-986A-6887FAB7F081}" type="sibTrans" cxnId="{08A1E721-B449-41F5-94D8-221AAD8688BF}">
      <dgm:prSet/>
      <dgm:spPr/>
      <dgm:t>
        <a:bodyPr/>
        <a:lstStyle/>
        <a:p>
          <a:endParaRPr lang="pl-PL"/>
        </a:p>
      </dgm:t>
    </dgm:pt>
    <dgm:pt modelId="{9312021F-5F7D-4A37-94F7-6CD692137817}">
      <dgm:prSet custT="1"/>
      <dgm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</dgm:spPr>
      <dgm:t>
        <a:bodyPr/>
        <a:lstStyle/>
        <a:p>
          <a:r>
            <a:rPr lang="pl-PL" sz="1600" b="1" baseline="0" dirty="0">
              <a:solidFill>
                <a:schemeClr val="bg1"/>
              </a:solidFill>
              <a:latin typeface="Calibri" panose="020F0502020204030204" pitchFamily="34" charset="0"/>
            </a:rPr>
            <a:t>rehabilitacja zajęcia grupowe.</a:t>
          </a:r>
        </a:p>
      </dgm:t>
    </dgm:pt>
    <dgm:pt modelId="{4DE24BB9-58AF-4861-9CA3-20148E02F563}" type="parTrans" cxnId="{B7E658C2-103A-4A47-85C9-DDB720AE9C26}">
      <dgm:prSet/>
      <dgm:spPr/>
      <dgm:t>
        <a:bodyPr/>
        <a:lstStyle/>
        <a:p>
          <a:endParaRPr lang="pl-PL"/>
        </a:p>
      </dgm:t>
    </dgm:pt>
    <dgm:pt modelId="{D82C80BC-9F23-4447-B1EC-ED52E86177D6}" type="sibTrans" cxnId="{B7E658C2-103A-4A47-85C9-DDB720AE9C26}">
      <dgm:prSet/>
      <dgm:spPr/>
      <dgm:t>
        <a:bodyPr/>
        <a:lstStyle/>
        <a:p>
          <a:endParaRPr lang="pl-PL"/>
        </a:p>
      </dgm:t>
    </dgm:pt>
    <dgm:pt modelId="{C84B0765-29B0-4FCD-8350-3D8552F708B9}" type="pres">
      <dgm:prSet presAssocID="{7AE13B48-37E2-475C-98AF-D75FB699DFBD}" presName="linear" presStyleCnt="0">
        <dgm:presLayoutVars>
          <dgm:animLvl val="lvl"/>
          <dgm:resizeHandles val="exact"/>
        </dgm:presLayoutVars>
      </dgm:prSet>
      <dgm:spPr/>
    </dgm:pt>
    <dgm:pt modelId="{0869EF4D-ACAE-454B-9B73-B6FFCD57548A}" type="pres">
      <dgm:prSet presAssocID="{2C143C64-96EE-48E0-8957-5BB0B25A6655}" presName="parentText" presStyleLbl="node1" presStyleIdx="0" presStyleCnt="1" custScaleY="64564" custLinFactNeighborX="-187" custLinFactNeighborY="-16575">
        <dgm:presLayoutVars>
          <dgm:chMax val="0"/>
          <dgm:bulletEnabled val="1"/>
        </dgm:presLayoutVars>
      </dgm:prSet>
      <dgm:spPr/>
    </dgm:pt>
    <dgm:pt modelId="{A4B1D485-2999-419F-A254-B8DAF4E10382}" type="pres">
      <dgm:prSet presAssocID="{2C143C64-96EE-48E0-8957-5BB0B25A6655}" presName="childText" presStyleLbl="revTx" presStyleIdx="0" presStyleCnt="1" custScaleX="98354" custScaleY="156755" custLinFactNeighborY="6044">
        <dgm:presLayoutVars>
          <dgm:bulletEnabled val="1"/>
        </dgm:presLayoutVars>
      </dgm:prSet>
      <dgm:spPr/>
    </dgm:pt>
  </dgm:ptLst>
  <dgm:cxnLst>
    <dgm:cxn modelId="{E3785B1A-F9EF-4A8C-8E1A-74AB0F66DD2C}" srcId="{7AE13B48-37E2-475C-98AF-D75FB699DFBD}" destId="{2C143C64-96EE-48E0-8957-5BB0B25A6655}" srcOrd="0" destOrd="0" parTransId="{60CD38AE-FF0E-408D-8D51-F58099023489}" sibTransId="{2EA90593-57FB-45D3-A92F-3033FBCBE92D}"/>
    <dgm:cxn modelId="{08A1E721-B449-41F5-94D8-221AAD8688BF}" srcId="{2C143C64-96EE-48E0-8957-5BB0B25A6655}" destId="{9239D55F-AFCC-42EF-B2B3-2961C27AFCA6}" srcOrd="2" destOrd="0" parTransId="{1B137364-F011-4458-BEEB-CE04F58E2151}" sibTransId="{588D899D-2203-4571-986A-6887FAB7F081}"/>
    <dgm:cxn modelId="{2F848E2E-87CD-45AD-91BC-A6D70F32E3F8}" type="presOf" srcId="{53C8F028-A820-4D29-8BF3-5A11CA1F3E6C}" destId="{A4B1D485-2999-419F-A254-B8DAF4E10382}" srcOrd="0" destOrd="1" presId="urn:microsoft.com/office/officeart/2005/8/layout/vList2"/>
    <dgm:cxn modelId="{C287A261-82AE-4CD7-89D2-A3469E68B3F9}" type="presOf" srcId="{7AE13B48-37E2-475C-98AF-D75FB699DFBD}" destId="{C84B0765-29B0-4FCD-8350-3D8552F708B9}" srcOrd="0" destOrd="0" presId="urn:microsoft.com/office/officeart/2005/8/layout/vList2"/>
    <dgm:cxn modelId="{D1BE8942-4EC4-4085-9617-C9A25A47C842}" type="presOf" srcId="{9312021F-5F7D-4A37-94F7-6CD692137817}" destId="{A4B1D485-2999-419F-A254-B8DAF4E10382}" srcOrd="0" destOrd="3" presId="urn:microsoft.com/office/officeart/2005/8/layout/vList2"/>
    <dgm:cxn modelId="{A81A1644-68A9-4407-8CC6-3B1D23E58DD8}" type="presOf" srcId="{7753DFB2-8E90-421D-A9BF-DAADD20D96A3}" destId="{A4B1D485-2999-419F-A254-B8DAF4E10382}" srcOrd="0" destOrd="0" presId="urn:microsoft.com/office/officeart/2005/8/layout/vList2"/>
    <dgm:cxn modelId="{B7E658C2-103A-4A47-85C9-DDB720AE9C26}" srcId="{2C143C64-96EE-48E0-8957-5BB0B25A6655}" destId="{9312021F-5F7D-4A37-94F7-6CD692137817}" srcOrd="3" destOrd="0" parTransId="{4DE24BB9-58AF-4861-9CA3-20148E02F563}" sibTransId="{D82C80BC-9F23-4447-B1EC-ED52E86177D6}"/>
    <dgm:cxn modelId="{3386CAC3-9922-4EFD-9A1F-17BDF03A7139}" type="presOf" srcId="{9239D55F-AFCC-42EF-B2B3-2961C27AFCA6}" destId="{A4B1D485-2999-419F-A254-B8DAF4E10382}" srcOrd="0" destOrd="2" presId="urn:microsoft.com/office/officeart/2005/8/layout/vList2"/>
    <dgm:cxn modelId="{735B01D4-438F-447B-A958-8C44EC346C15}" type="presOf" srcId="{2C143C64-96EE-48E0-8957-5BB0B25A6655}" destId="{0869EF4D-ACAE-454B-9B73-B6FFCD57548A}" srcOrd="0" destOrd="0" presId="urn:microsoft.com/office/officeart/2005/8/layout/vList2"/>
    <dgm:cxn modelId="{054AC1DD-CEB6-46BE-B752-6D7D6CDA3083}" srcId="{2C143C64-96EE-48E0-8957-5BB0B25A6655}" destId="{53C8F028-A820-4D29-8BF3-5A11CA1F3E6C}" srcOrd="1" destOrd="0" parTransId="{E023A3A0-CD8D-4214-A1BC-720059B308B6}" sibTransId="{26146BBD-E0CF-40CE-8D38-64E7E382918F}"/>
    <dgm:cxn modelId="{BCFD36F8-BFA2-4028-8183-ECEB56A9C99B}" srcId="{2C143C64-96EE-48E0-8957-5BB0B25A6655}" destId="{7753DFB2-8E90-421D-A9BF-DAADD20D96A3}" srcOrd="0" destOrd="0" parTransId="{57C174ED-A863-4565-92E4-47C784F5DE03}" sibTransId="{7861128F-831E-4CCB-8A9A-1565885C855E}"/>
    <dgm:cxn modelId="{6098C6C7-5D1B-410D-9A19-721D29ED88EA}" type="presParOf" srcId="{C84B0765-29B0-4FCD-8350-3D8552F708B9}" destId="{0869EF4D-ACAE-454B-9B73-B6FFCD57548A}" srcOrd="0" destOrd="0" presId="urn:microsoft.com/office/officeart/2005/8/layout/vList2"/>
    <dgm:cxn modelId="{80D1C4E5-070F-4080-9888-9B6ADFF5CB31}" type="presParOf" srcId="{C84B0765-29B0-4FCD-8350-3D8552F708B9}" destId="{A4B1D485-2999-419F-A254-B8DAF4E1038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E13B48-37E2-475C-98AF-D75FB699DF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143C64-96EE-48E0-8957-5BB0B25A6655}">
      <dgm:prSet custT="1"/>
      <dgm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pl-PL" sz="2000" b="1" i="0" baseline="0" dirty="0">
              <a:latin typeface="Calibri" panose="020F0502020204030204" pitchFamily="34" charset="0"/>
              <a:cs typeface="Calibri" panose="020F0502020204030204" pitchFamily="34" charset="0"/>
            </a:rPr>
            <a:t>Moduł psychospołeczny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CD38AE-FF0E-408D-8D51-F58099023489}" type="parTrans" cxnId="{E3785B1A-F9EF-4A8C-8E1A-74AB0F66DD2C}">
      <dgm:prSet/>
      <dgm:spPr/>
      <dgm:t>
        <a:bodyPr/>
        <a:lstStyle/>
        <a:p>
          <a:endParaRPr lang="en-US"/>
        </a:p>
      </dgm:t>
    </dgm:pt>
    <dgm:pt modelId="{2EA90593-57FB-45D3-A92F-3033FBCBE92D}" type="sibTrans" cxnId="{E3785B1A-F9EF-4A8C-8E1A-74AB0F66DD2C}">
      <dgm:prSet/>
      <dgm:spPr/>
      <dgm:t>
        <a:bodyPr/>
        <a:lstStyle/>
        <a:p>
          <a:endParaRPr lang="en-US"/>
        </a:p>
      </dgm:t>
    </dgm:pt>
    <dgm:pt modelId="{7753DFB2-8E90-421D-A9BF-DAADD20D96A3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i="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spotkania indywidualne</a:t>
          </a:r>
          <a:endParaRPr lang="en-US" sz="1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C174ED-A863-4565-92E4-47C784F5DE03}" type="parTrans" cxnId="{BCFD36F8-BFA2-4028-8183-ECEB56A9C99B}">
      <dgm:prSet/>
      <dgm:spPr/>
      <dgm:t>
        <a:bodyPr/>
        <a:lstStyle/>
        <a:p>
          <a:endParaRPr lang="en-US"/>
        </a:p>
      </dgm:t>
    </dgm:pt>
    <dgm:pt modelId="{7861128F-831E-4CCB-8A9A-1565885C855E}" type="sibTrans" cxnId="{BCFD36F8-BFA2-4028-8183-ECEB56A9C99B}">
      <dgm:prSet/>
      <dgm:spPr/>
      <dgm:t>
        <a:bodyPr/>
        <a:lstStyle/>
        <a:p>
          <a:endParaRPr lang="en-US"/>
        </a:p>
      </dgm:t>
    </dgm:pt>
    <dgm:pt modelId="{F8C43D04-5F1A-4A9A-B206-EB24CC7BF655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i="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warsztaty z członkami rodzin/bliskimi</a:t>
          </a:r>
          <a:endParaRPr lang="en-US" sz="1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31E459-E4AE-4273-9547-6A12334E0298}" type="parTrans" cxnId="{5C9BBF17-8133-4B4A-B9C2-87EAC633404F}">
      <dgm:prSet/>
      <dgm:spPr/>
      <dgm:t>
        <a:bodyPr/>
        <a:lstStyle/>
        <a:p>
          <a:endParaRPr lang="en-US"/>
        </a:p>
      </dgm:t>
    </dgm:pt>
    <dgm:pt modelId="{9EFDF785-FB79-4A86-A744-C4EBD1FB9009}" type="sibTrans" cxnId="{5C9BBF17-8133-4B4A-B9C2-87EAC633404F}">
      <dgm:prSet/>
      <dgm:spPr/>
      <dgm:t>
        <a:bodyPr/>
        <a:lstStyle/>
        <a:p>
          <a:endParaRPr lang="en-US"/>
        </a:p>
      </dgm:t>
    </dgm:pt>
    <dgm:pt modelId="{0BAFE53E-C597-4BB5-9560-049334D3A5CB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warsztaty </a:t>
          </a:r>
          <a:r>
            <a:rPr lang="pl-PL" sz="1600" b="1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psychoedukacyjne</a:t>
          </a:r>
          <a:endParaRPr lang="en-US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4035219-A5D6-4FA5-B2BE-D7B206F956DD}" type="parTrans" cxnId="{E0178938-34B4-4ADE-A4E3-FC07D056FB87}">
      <dgm:prSet/>
      <dgm:spPr/>
      <dgm:t>
        <a:bodyPr/>
        <a:lstStyle/>
        <a:p>
          <a:endParaRPr lang="pl-PL"/>
        </a:p>
      </dgm:t>
    </dgm:pt>
    <dgm:pt modelId="{77546FFB-63D1-4828-91F2-FB7FDD7BA3BB}" type="sibTrans" cxnId="{E0178938-34B4-4ADE-A4E3-FC07D056FB87}">
      <dgm:prSet/>
      <dgm:spPr/>
      <dgm:t>
        <a:bodyPr/>
        <a:lstStyle/>
        <a:p>
          <a:endParaRPr lang="pl-PL"/>
        </a:p>
      </dgm:t>
    </dgm:pt>
    <dgm:pt modelId="{2D7120CE-F7CC-4A08-9C6D-C8D398818FE4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i="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spotkania z pracodawcami </a:t>
          </a:r>
          <a:endParaRPr lang="en-US" sz="1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9BD5569-C7B6-4A8E-9657-CB68433C9E8B}" type="parTrans" cxnId="{3C6690AD-5CE1-4B5D-B167-DA03F053D97E}">
      <dgm:prSet/>
      <dgm:spPr/>
      <dgm:t>
        <a:bodyPr/>
        <a:lstStyle/>
        <a:p>
          <a:endParaRPr lang="pl-PL"/>
        </a:p>
      </dgm:t>
    </dgm:pt>
    <dgm:pt modelId="{E2D8A576-0B42-4771-9AB6-E15BDAB6CDC3}" type="sibTrans" cxnId="{3C6690AD-5CE1-4B5D-B167-DA03F053D97E}">
      <dgm:prSet/>
      <dgm:spPr/>
      <dgm:t>
        <a:bodyPr/>
        <a:lstStyle/>
        <a:p>
          <a:endParaRPr lang="pl-PL"/>
        </a:p>
      </dgm:t>
    </dgm:pt>
    <dgm:pt modelId="{7BC33B50-1BD5-4FA8-9BEB-5A2D0980A45B}">
      <dgm:prSet custT="1"/>
      <dgm:sp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l"/>
          <a:r>
            <a:rPr lang="pl-PL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działania integracyjne dla uczestników </a:t>
          </a:r>
          <a:endParaRPr lang="en-US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C4BDAD0-91BC-4B79-94E5-6463A49169F1}" type="parTrans" cxnId="{249621CD-B698-47F0-BFEC-C45AD8F9AC76}">
      <dgm:prSet/>
      <dgm:spPr/>
      <dgm:t>
        <a:bodyPr/>
        <a:lstStyle/>
        <a:p>
          <a:endParaRPr lang="pl-PL"/>
        </a:p>
      </dgm:t>
    </dgm:pt>
    <dgm:pt modelId="{4544F392-D6AC-4ECB-BBC7-D7DCC602F17C}" type="sibTrans" cxnId="{249621CD-B698-47F0-BFEC-C45AD8F9AC76}">
      <dgm:prSet/>
      <dgm:spPr/>
      <dgm:t>
        <a:bodyPr/>
        <a:lstStyle/>
        <a:p>
          <a:endParaRPr lang="pl-PL"/>
        </a:p>
      </dgm:t>
    </dgm:pt>
    <dgm:pt modelId="{C84B0765-29B0-4FCD-8350-3D8552F708B9}" type="pres">
      <dgm:prSet presAssocID="{7AE13B48-37E2-475C-98AF-D75FB699DFBD}" presName="linear" presStyleCnt="0">
        <dgm:presLayoutVars>
          <dgm:animLvl val="lvl"/>
          <dgm:resizeHandles val="exact"/>
        </dgm:presLayoutVars>
      </dgm:prSet>
      <dgm:spPr/>
    </dgm:pt>
    <dgm:pt modelId="{0869EF4D-ACAE-454B-9B73-B6FFCD57548A}" type="pres">
      <dgm:prSet presAssocID="{2C143C64-96EE-48E0-8957-5BB0B25A6655}" presName="parentText" presStyleLbl="node1" presStyleIdx="0" presStyleCnt="1" custScaleY="59416" custLinFactNeighborY="19275">
        <dgm:presLayoutVars>
          <dgm:chMax val="0"/>
          <dgm:bulletEnabled val="1"/>
        </dgm:presLayoutVars>
      </dgm:prSet>
      <dgm:spPr/>
    </dgm:pt>
    <dgm:pt modelId="{A4B1D485-2999-419F-A254-B8DAF4E10382}" type="pres">
      <dgm:prSet presAssocID="{2C143C64-96EE-48E0-8957-5BB0B25A6655}" presName="childText" presStyleLbl="revTx" presStyleIdx="0" presStyleCnt="1" custScaleY="202503" custLinFactNeighborX="5105" custLinFactNeighborY="35226">
        <dgm:presLayoutVars>
          <dgm:bulletEnabled val="1"/>
        </dgm:presLayoutVars>
      </dgm:prSet>
      <dgm:spPr/>
    </dgm:pt>
  </dgm:ptLst>
  <dgm:cxnLst>
    <dgm:cxn modelId="{5C9BBF17-8133-4B4A-B9C2-87EAC633404F}" srcId="{2C143C64-96EE-48E0-8957-5BB0B25A6655}" destId="{F8C43D04-5F1A-4A9A-B206-EB24CC7BF655}" srcOrd="2" destOrd="0" parTransId="{4631E459-E4AE-4273-9547-6A12334E0298}" sibTransId="{9EFDF785-FB79-4A86-A744-C4EBD1FB9009}"/>
    <dgm:cxn modelId="{E3785B1A-F9EF-4A8C-8E1A-74AB0F66DD2C}" srcId="{7AE13B48-37E2-475C-98AF-D75FB699DFBD}" destId="{2C143C64-96EE-48E0-8957-5BB0B25A6655}" srcOrd="0" destOrd="0" parTransId="{60CD38AE-FF0E-408D-8D51-F58099023489}" sibTransId="{2EA90593-57FB-45D3-A92F-3033FBCBE92D}"/>
    <dgm:cxn modelId="{E0178938-34B4-4ADE-A4E3-FC07D056FB87}" srcId="{2C143C64-96EE-48E0-8957-5BB0B25A6655}" destId="{0BAFE53E-C597-4BB5-9560-049334D3A5CB}" srcOrd="1" destOrd="0" parTransId="{74035219-A5D6-4FA5-B2BE-D7B206F956DD}" sibTransId="{77546FFB-63D1-4828-91F2-FB7FDD7BA3BB}"/>
    <dgm:cxn modelId="{C287A261-82AE-4CD7-89D2-A3469E68B3F9}" type="presOf" srcId="{7AE13B48-37E2-475C-98AF-D75FB699DFBD}" destId="{C84B0765-29B0-4FCD-8350-3D8552F708B9}" srcOrd="0" destOrd="0" presId="urn:microsoft.com/office/officeart/2005/8/layout/vList2"/>
    <dgm:cxn modelId="{323B4743-8A8A-4028-BBCD-68AD682022B0}" type="presOf" srcId="{F8C43D04-5F1A-4A9A-B206-EB24CC7BF655}" destId="{A4B1D485-2999-419F-A254-B8DAF4E10382}" srcOrd="0" destOrd="2" presId="urn:microsoft.com/office/officeart/2005/8/layout/vList2"/>
    <dgm:cxn modelId="{A81A1644-68A9-4407-8CC6-3B1D23E58DD8}" type="presOf" srcId="{7753DFB2-8E90-421D-A9BF-DAADD20D96A3}" destId="{A4B1D485-2999-419F-A254-B8DAF4E10382}" srcOrd="0" destOrd="0" presId="urn:microsoft.com/office/officeart/2005/8/layout/vList2"/>
    <dgm:cxn modelId="{AB3CC070-5FB7-4EB1-80E8-854C6EF8357D}" type="presOf" srcId="{0BAFE53E-C597-4BB5-9560-049334D3A5CB}" destId="{A4B1D485-2999-419F-A254-B8DAF4E10382}" srcOrd="0" destOrd="1" presId="urn:microsoft.com/office/officeart/2005/8/layout/vList2"/>
    <dgm:cxn modelId="{F27A9383-17C3-41F1-8ECF-5B4500D6E5E9}" type="presOf" srcId="{7BC33B50-1BD5-4FA8-9BEB-5A2D0980A45B}" destId="{A4B1D485-2999-419F-A254-B8DAF4E10382}" srcOrd="0" destOrd="4" presId="urn:microsoft.com/office/officeart/2005/8/layout/vList2"/>
    <dgm:cxn modelId="{3C6690AD-5CE1-4B5D-B167-DA03F053D97E}" srcId="{2C143C64-96EE-48E0-8957-5BB0B25A6655}" destId="{2D7120CE-F7CC-4A08-9C6D-C8D398818FE4}" srcOrd="3" destOrd="0" parTransId="{E9BD5569-C7B6-4A8E-9657-CB68433C9E8B}" sibTransId="{E2D8A576-0B42-4771-9AB6-E15BDAB6CDC3}"/>
    <dgm:cxn modelId="{703C73B5-A53D-48F8-A48D-151825B02A4D}" type="presOf" srcId="{2D7120CE-F7CC-4A08-9C6D-C8D398818FE4}" destId="{A4B1D485-2999-419F-A254-B8DAF4E10382}" srcOrd="0" destOrd="3" presId="urn:microsoft.com/office/officeart/2005/8/layout/vList2"/>
    <dgm:cxn modelId="{249621CD-B698-47F0-BFEC-C45AD8F9AC76}" srcId="{2C143C64-96EE-48E0-8957-5BB0B25A6655}" destId="{7BC33B50-1BD5-4FA8-9BEB-5A2D0980A45B}" srcOrd="4" destOrd="0" parTransId="{AC4BDAD0-91BC-4B79-94E5-6463A49169F1}" sibTransId="{4544F392-D6AC-4ECB-BBC7-D7DCC602F17C}"/>
    <dgm:cxn modelId="{735B01D4-438F-447B-A958-8C44EC346C15}" type="presOf" srcId="{2C143C64-96EE-48E0-8957-5BB0B25A6655}" destId="{0869EF4D-ACAE-454B-9B73-B6FFCD57548A}" srcOrd="0" destOrd="0" presId="urn:microsoft.com/office/officeart/2005/8/layout/vList2"/>
    <dgm:cxn modelId="{BCFD36F8-BFA2-4028-8183-ECEB56A9C99B}" srcId="{2C143C64-96EE-48E0-8957-5BB0B25A6655}" destId="{7753DFB2-8E90-421D-A9BF-DAADD20D96A3}" srcOrd="0" destOrd="0" parTransId="{57C174ED-A863-4565-92E4-47C784F5DE03}" sibTransId="{7861128F-831E-4CCB-8A9A-1565885C855E}"/>
    <dgm:cxn modelId="{6098C6C7-5D1B-410D-9A19-721D29ED88EA}" type="presParOf" srcId="{C84B0765-29B0-4FCD-8350-3D8552F708B9}" destId="{0869EF4D-ACAE-454B-9B73-B6FFCD57548A}" srcOrd="0" destOrd="0" presId="urn:microsoft.com/office/officeart/2005/8/layout/vList2"/>
    <dgm:cxn modelId="{80D1C4E5-070F-4080-9888-9B6ADFF5CB31}" type="presParOf" srcId="{C84B0765-29B0-4FCD-8350-3D8552F708B9}" destId="{A4B1D485-2999-419F-A254-B8DAF4E1038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1FEE89-CBB8-4BE5-9A68-465BEC0C1B99}">
      <dsp:nvSpPr>
        <dsp:cNvPr id="0" name=""/>
        <dsp:cNvSpPr/>
      </dsp:nvSpPr>
      <dsp:spPr>
        <a:xfrm>
          <a:off x="0" y="852586"/>
          <a:ext cx="6391275" cy="157400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FCE4AC-E3C6-4C02-9D86-28F3470179F6}">
      <dsp:nvSpPr>
        <dsp:cNvPr id="0" name=""/>
        <dsp:cNvSpPr/>
      </dsp:nvSpPr>
      <dsp:spPr>
        <a:xfrm>
          <a:off x="476136" y="1206738"/>
          <a:ext cx="865703" cy="8657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AA23E-C31A-42E2-9D3F-5F1BA0FE991D}">
      <dsp:nvSpPr>
        <dsp:cNvPr id="0" name=""/>
        <dsp:cNvSpPr/>
      </dsp:nvSpPr>
      <dsp:spPr>
        <a:xfrm>
          <a:off x="1817977" y="852586"/>
          <a:ext cx="4573297" cy="1574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582" tIns="166582" rIns="166582" bIns="16658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>
              <a:latin typeface="Calibri" panose="020F0502020204030204" pitchFamily="34" charset="0"/>
              <a:cs typeface="Calibri" panose="020F0502020204030204" pitchFamily="34" charset="0"/>
            </a:rPr>
            <a:t>Stabilny stan zdrowia </a:t>
          </a:r>
          <a:r>
            <a:rPr lang="pl-PL" sz="1600" kern="1200">
              <a:latin typeface="Calibri" panose="020F0502020204030204" pitchFamily="34" charset="0"/>
              <a:cs typeface="Calibri" panose="020F0502020204030204" pitchFamily="34" charset="0"/>
            </a:rPr>
            <a:t>- przedstawienie dokumentacji potwierdzającej proces leczenia oraz opinii lekarza prowadzącego o stanie zdrowia oraz karty wypisowe ze szpitala. </a:t>
          </a:r>
          <a:endParaRPr lang="en-US" sz="16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817977" y="852586"/>
        <a:ext cx="4573297" cy="1574006"/>
      </dsp:txXfrm>
    </dsp:sp>
    <dsp:sp modelId="{9F01DEDE-9180-42DD-B4BE-FC1EC2A4EE2F}">
      <dsp:nvSpPr>
        <dsp:cNvPr id="0" name=""/>
        <dsp:cNvSpPr/>
      </dsp:nvSpPr>
      <dsp:spPr>
        <a:xfrm>
          <a:off x="0" y="2820094"/>
          <a:ext cx="6391275" cy="157400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078606-3556-45A7-BF73-02C2C5D63192}">
      <dsp:nvSpPr>
        <dsp:cNvPr id="0" name=""/>
        <dsp:cNvSpPr/>
      </dsp:nvSpPr>
      <dsp:spPr>
        <a:xfrm>
          <a:off x="476136" y="3174245"/>
          <a:ext cx="865703" cy="8657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DCA3AB-10A9-439E-9C6D-5833A835ED4D}">
      <dsp:nvSpPr>
        <dsp:cNvPr id="0" name=""/>
        <dsp:cNvSpPr/>
      </dsp:nvSpPr>
      <dsp:spPr>
        <a:xfrm>
          <a:off x="1817977" y="2820094"/>
          <a:ext cx="4573297" cy="1574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582" tIns="166582" rIns="166582" bIns="16658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>
              <a:latin typeface="Calibri" panose="020F0502020204030204" pitchFamily="34" charset="0"/>
              <a:cs typeface="Calibri" panose="020F0502020204030204" pitchFamily="34" charset="0"/>
            </a:rPr>
            <a:t>Orzeczenie o potrzebie rehabilitacji kompleksowej</a:t>
          </a:r>
          <a:r>
            <a:rPr lang="pl-PL" sz="1600" kern="1200">
              <a:latin typeface="Calibri" panose="020F0502020204030204" pitchFamily="34" charset="0"/>
              <a:cs typeface="Calibri" panose="020F0502020204030204" pitchFamily="34" charset="0"/>
            </a:rPr>
            <a:t> wydane przez komisję złożoną z lekarza specjalisty psychiatry oraz psychologa. Zakłada się funkcjonowanie 2 komisji w Oddziałach PFRON. </a:t>
          </a:r>
          <a:endParaRPr lang="en-US" sz="16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817977" y="2820094"/>
        <a:ext cx="4573297" cy="1574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A3E3F7-40B4-41DE-A16F-1325326DF77B}">
      <dsp:nvSpPr>
        <dsp:cNvPr id="0" name=""/>
        <dsp:cNvSpPr/>
      </dsp:nvSpPr>
      <dsp:spPr>
        <a:xfrm flipV="1">
          <a:off x="10363" y="148590"/>
          <a:ext cx="10591874" cy="482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6350" rIns="9525" bIns="6350" numCol="1" spcCol="1270" anchor="ctr" anchorCtr="0">
          <a:noAutofit/>
        </a:bodyPr>
        <a:lstStyle/>
        <a:p>
          <a:pPr marL="0" lvl="0" indent="0" algn="just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00" b="1" kern="1200" dirty="0"/>
            <a:t>Rehabilitacja kompleksowa, </a:t>
          </a:r>
          <a:r>
            <a:rPr lang="pl-PL" sz="500" kern="1200" dirty="0"/>
            <a:t>której głównym celem jest aktywizacja zawodowa i powrót do pracy, jest realizowana </a:t>
          </a:r>
          <a:r>
            <a:rPr lang="pl-PL" sz="500" b="1" kern="1200" dirty="0"/>
            <a:t>w Ośrodku Rehabilitacji </a:t>
          </a:r>
          <a:r>
            <a:rPr lang="pl-PL" sz="500" b="1" kern="1200" dirty="0" err="1"/>
            <a:t>Komplekowej</a:t>
          </a:r>
          <a:r>
            <a:rPr lang="pl-PL" sz="500" b="1" kern="1200" dirty="0"/>
            <a:t> (ORK)</a:t>
          </a:r>
          <a:r>
            <a:rPr lang="pl-PL" sz="500" kern="1200" dirty="0"/>
            <a:t> </a:t>
          </a:r>
          <a:r>
            <a:rPr lang="pl-PL" sz="500" b="1" kern="1200" dirty="0"/>
            <a:t>równolegle w trzech modułach: </a:t>
          </a:r>
          <a:endParaRPr lang="pl-PL" sz="500" kern="1200" dirty="0"/>
        </a:p>
      </dsp:txBody>
      <dsp:txXfrm rot="10800000">
        <a:off x="11775" y="150002"/>
        <a:ext cx="10589050" cy="45384"/>
      </dsp:txXfrm>
    </dsp:sp>
    <dsp:sp modelId="{D8681CF2-BBC4-440C-B845-F6E604CFACB7}">
      <dsp:nvSpPr>
        <dsp:cNvPr id="0" name=""/>
        <dsp:cNvSpPr/>
      </dsp:nvSpPr>
      <dsp:spPr>
        <a:xfrm>
          <a:off x="82829" y="281630"/>
          <a:ext cx="743842" cy="743842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8E44D6-A732-42F1-AC38-2A775D69032D}">
      <dsp:nvSpPr>
        <dsp:cNvPr id="0" name=""/>
        <dsp:cNvSpPr/>
      </dsp:nvSpPr>
      <dsp:spPr>
        <a:xfrm>
          <a:off x="871303" y="190989"/>
          <a:ext cx="9648104" cy="92512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lumMod val="75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zawodowym: </a:t>
          </a:r>
          <a:r>
            <a:rPr lang="pl-PL" sz="1800" kern="1200" dirty="0">
              <a:latin typeface="Calibri" panose="020F0502020204030204" pitchFamily="34" charset="0"/>
              <a:cs typeface="Calibri" panose="020F0502020204030204" pitchFamily="34" charset="0"/>
            </a:rPr>
            <a:t>mającym na celu ułatwienie osobie z niepełnosprawnościami uzyskanie nowego zawodu i utrzymanie odpowiedniego zatrudnienia;</a:t>
          </a:r>
        </a:p>
      </dsp:txBody>
      <dsp:txXfrm>
        <a:off x="916472" y="236158"/>
        <a:ext cx="9557766" cy="834786"/>
      </dsp:txXfrm>
    </dsp:sp>
    <dsp:sp modelId="{D2CD3939-FE51-433A-A3DB-CD5787B410F3}">
      <dsp:nvSpPr>
        <dsp:cNvPr id="0" name=""/>
        <dsp:cNvSpPr/>
      </dsp:nvSpPr>
      <dsp:spPr>
        <a:xfrm>
          <a:off x="82829" y="1321069"/>
          <a:ext cx="743842" cy="743842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D96787-E6B6-416B-BA82-7CC7DCE3C5CF}">
      <dsp:nvSpPr>
        <dsp:cNvPr id="0" name=""/>
        <dsp:cNvSpPr/>
      </dsp:nvSpPr>
      <dsp:spPr>
        <a:xfrm>
          <a:off x="884328" y="1185158"/>
          <a:ext cx="9648104" cy="97523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lumMod val="75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psychospołecznym:  </a:t>
          </a:r>
          <a:r>
            <a:rPr lang="pl-PL" sz="1800" kern="1200" dirty="0">
              <a:latin typeface="Calibri" panose="020F0502020204030204" pitchFamily="34" charset="0"/>
              <a:cs typeface="Calibri" panose="020F0502020204030204" pitchFamily="34" charset="0"/>
            </a:rPr>
            <a:t>mającym na celu przywrócenie motywacji uczestnika projektu do powrotu do pracy,  i przygotowanie go do uczestnictwa w życiu społecznym i zawodowym; </a:t>
          </a:r>
        </a:p>
      </dsp:txBody>
      <dsp:txXfrm>
        <a:off x="931943" y="1232773"/>
        <a:ext cx="9552874" cy="880000"/>
      </dsp:txXfrm>
    </dsp:sp>
    <dsp:sp modelId="{19EE8CA7-8471-4BA1-A8A5-5AA1B540A702}">
      <dsp:nvSpPr>
        <dsp:cNvPr id="0" name=""/>
        <dsp:cNvSpPr/>
      </dsp:nvSpPr>
      <dsp:spPr>
        <a:xfrm>
          <a:off x="82829" y="2269867"/>
          <a:ext cx="743842" cy="743842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6AC163-92B2-4A54-B496-88765E0631BB}">
      <dsp:nvSpPr>
        <dsp:cNvPr id="0" name=""/>
        <dsp:cNvSpPr/>
      </dsp:nvSpPr>
      <dsp:spPr>
        <a:xfrm>
          <a:off x="871303" y="2269867"/>
          <a:ext cx="9648104" cy="74384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lumMod val="75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medycznym (rehabilitacyjny): </a:t>
          </a:r>
          <a:r>
            <a:rPr lang="pl-PL" sz="1800" kern="1200" dirty="0">
              <a:latin typeface="Calibri" panose="020F0502020204030204" pitchFamily="34" charset="0"/>
              <a:cs typeface="Calibri" panose="020F0502020204030204" pitchFamily="34" charset="0"/>
            </a:rPr>
            <a:t>mającym na celu przywrócenie utraconych funkcji lub ich odtworzenie w jak największym, możliwym do osiągnięcia, stopniu. </a:t>
          </a:r>
        </a:p>
      </dsp:txBody>
      <dsp:txXfrm>
        <a:off x="907621" y="2306185"/>
        <a:ext cx="9575468" cy="6712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69EF4D-ACAE-454B-9B73-B6FFCD57548A}">
      <dsp:nvSpPr>
        <dsp:cNvPr id="0" name=""/>
        <dsp:cNvSpPr/>
      </dsp:nvSpPr>
      <dsp:spPr>
        <a:xfrm>
          <a:off x="0" y="102268"/>
          <a:ext cx="3638549" cy="760147"/>
        </a:xfrm>
        <a:prstGeom prst="roundRect">
          <a:avLst/>
        </a:prstGeom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1" i="0" kern="1200" baseline="0" dirty="0">
              <a:latin typeface="Calibri" panose="020F0502020204030204" pitchFamily="34" charset="0"/>
              <a:cs typeface="Calibri" panose="020F0502020204030204" pitchFamily="34" charset="0"/>
            </a:rPr>
            <a:t>Moduł zawodowy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107" y="139375"/>
        <a:ext cx="3564335" cy="685933"/>
      </dsp:txXfrm>
    </dsp:sp>
    <dsp:sp modelId="{A4B1D485-2999-419F-A254-B8DAF4E10382}">
      <dsp:nvSpPr>
        <dsp:cNvPr id="0" name=""/>
        <dsp:cNvSpPr/>
      </dsp:nvSpPr>
      <dsp:spPr>
        <a:xfrm>
          <a:off x="71242" y="1017478"/>
          <a:ext cx="3496063" cy="2831970"/>
        </a:xfrm>
        <a:prstGeom prst="rect">
          <a:avLst/>
        </a:prstGeom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524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i="0" kern="120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doradztwo zawodowe</a:t>
          </a:r>
          <a:r>
            <a:rPr lang="pl-PL" sz="1600" b="0" i="0" kern="120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:</a:t>
          </a:r>
          <a:endParaRPr lang="en-US" sz="16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i="0" kern="120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indywidualne sesje z doradcą zawodowym</a:t>
          </a:r>
          <a:endParaRPr lang="en-US" sz="16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i="0" kern="120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warsztaty wsparcia w wejściu oraz funkcjonowaniu na rynku pracy</a:t>
          </a:r>
          <a:endParaRPr lang="en-US" sz="16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i="0" kern="120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wyrównywanie deficytów w obszarze edukacyjnym</a:t>
          </a:r>
          <a:endParaRPr lang="en-US" sz="16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i="0" kern="120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szkolenia komputerowe</a:t>
          </a:r>
          <a:endParaRPr lang="en-US" sz="16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i="0" kern="120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szkolenia zawodowe (160 h)</a:t>
          </a:r>
          <a:endParaRPr lang="en-US" sz="16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i="0" kern="120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pośrednictwo pracy</a:t>
          </a:r>
          <a:endParaRPr lang="en-US" sz="16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1242" y="1017478"/>
        <a:ext cx="3496063" cy="28319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69EF4D-ACAE-454B-9B73-B6FFCD57548A}">
      <dsp:nvSpPr>
        <dsp:cNvPr id="0" name=""/>
        <dsp:cNvSpPr/>
      </dsp:nvSpPr>
      <dsp:spPr>
        <a:xfrm>
          <a:off x="0" y="0"/>
          <a:ext cx="3533996" cy="810165"/>
        </a:xfrm>
        <a:prstGeom prst="roundRect">
          <a:avLst/>
        </a:prstGeom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i="0" kern="1200" baseline="0" dirty="0">
              <a:latin typeface="Calibri" panose="020F0502020204030204" pitchFamily="34" charset="0"/>
              <a:cs typeface="Calibri" panose="020F0502020204030204" pitchFamily="34" charset="0"/>
            </a:rPr>
            <a:t>Moduł medyczny - rehabilitacyjny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549" y="39549"/>
        <a:ext cx="3454898" cy="731067"/>
      </dsp:txXfrm>
    </dsp:sp>
    <dsp:sp modelId="{A4B1D485-2999-419F-A254-B8DAF4E10382}">
      <dsp:nvSpPr>
        <dsp:cNvPr id="0" name=""/>
        <dsp:cNvSpPr/>
      </dsp:nvSpPr>
      <dsp:spPr>
        <a:xfrm>
          <a:off x="29084" y="863799"/>
          <a:ext cx="3475826" cy="2794608"/>
        </a:xfrm>
        <a:prstGeom prst="rect">
          <a:avLst/>
        </a:prstGeom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204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kern="1200" baseline="0" dirty="0">
              <a:solidFill>
                <a:schemeClr val="bg1"/>
              </a:solidFill>
              <a:latin typeface="Calibri" panose="020F0502020204030204" pitchFamily="34" charset="0"/>
            </a:rPr>
            <a:t>opieka lekarza – specjalisty psychiatrii oraz rehabilitacji (dla wymagających) – przez cały pobyt Uczestnika;</a:t>
          </a:r>
          <a:endParaRPr lang="en-US" sz="1600" b="1" kern="1200" baseline="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kern="1200" baseline="0" dirty="0">
              <a:solidFill>
                <a:schemeClr val="bg1"/>
              </a:solidFill>
              <a:latin typeface="Calibri" panose="020F0502020204030204" pitchFamily="34" charset="0"/>
            </a:rPr>
            <a:t>edukacja prozdrowotna,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kern="1200" baseline="0" dirty="0">
              <a:solidFill>
                <a:schemeClr val="bg1"/>
              </a:solidFill>
              <a:latin typeface="Calibri" panose="020F0502020204030204" pitchFamily="34" charset="0"/>
            </a:rPr>
            <a:t>rehabilitacja zajęcia indywidualne,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kern="1200" baseline="0" dirty="0">
              <a:solidFill>
                <a:schemeClr val="bg1"/>
              </a:solidFill>
              <a:latin typeface="Calibri" panose="020F0502020204030204" pitchFamily="34" charset="0"/>
            </a:rPr>
            <a:t>rehabilitacja zajęcia grupowe.</a:t>
          </a:r>
        </a:p>
      </dsp:txBody>
      <dsp:txXfrm>
        <a:off x="29084" y="863799"/>
        <a:ext cx="3475826" cy="27946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69EF4D-ACAE-454B-9B73-B6FFCD57548A}">
      <dsp:nvSpPr>
        <dsp:cNvPr id="0" name=""/>
        <dsp:cNvSpPr/>
      </dsp:nvSpPr>
      <dsp:spPr>
        <a:xfrm>
          <a:off x="0" y="767289"/>
          <a:ext cx="3638549" cy="722973"/>
        </a:xfrm>
        <a:prstGeom prst="roundRect">
          <a:avLst/>
        </a:prstGeom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1" i="0" kern="1200" baseline="0" dirty="0">
              <a:latin typeface="Calibri" panose="020F0502020204030204" pitchFamily="34" charset="0"/>
              <a:cs typeface="Calibri" panose="020F0502020204030204" pitchFamily="34" charset="0"/>
            </a:rPr>
            <a:t>Moduł psychospołeczny</a:t>
          </a:r>
          <a:endParaRPr lang="en-US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293" y="802582"/>
        <a:ext cx="3567963" cy="652387"/>
      </dsp:txXfrm>
    </dsp:sp>
    <dsp:sp modelId="{A4B1D485-2999-419F-A254-B8DAF4E10382}">
      <dsp:nvSpPr>
        <dsp:cNvPr id="0" name=""/>
        <dsp:cNvSpPr/>
      </dsp:nvSpPr>
      <dsp:spPr>
        <a:xfrm>
          <a:off x="0" y="1653064"/>
          <a:ext cx="3638549" cy="2792794"/>
        </a:xfrm>
        <a:prstGeom prst="rect">
          <a:avLst/>
        </a:prstGeom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524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i="0" kern="120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spotkania indywidualne</a:t>
          </a:r>
          <a:endParaRPr lang="en-US" sz="16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warsztaty </a:t>
          </a:r>
          <a:r>
            <a:rPr lang="pl-PL" sz="1600" b="1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psychoedukacyjne</a:t>
          </a:r>
          <a:endParaRPr lang="en-US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i="0" kern="120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warsztaty z członkami rodzin/bliskimi</a:t>
          </a:r>
          <a:endParaRPr lang="en-US" sz="16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i="0" kern="120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spotkania z pracodawcami </a:t>
          </a:r>
          <a:endParaRPr lang="en-US" sz="16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6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działania integracyjne dla uczestników </a:t>
          </a:r>
          <a:endParaRPr lang="en-US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653064"/>
        <a:ext cx="3638549" cy="2792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067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87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0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39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96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380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048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2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55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79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544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313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058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463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928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3185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783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F3E8B1C-86EF-43CF-8304-249481088644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97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  <p:sldLayoutId id="214748404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jhryniewicka@pfron.org.p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kobieta, osoba, wewnątrz, biurko&#10;&#10;Opis wygenerowany automatycznie">
            <a:extLst>
              <a:ext uri="{FF2B5EF4-FFF2-40B4-BE49-F238E27FC236}">
                <a16:creationId xmlns:a16="http://schemas.microsoft.com/office/drawing/2014/main" id="{71E05735-4B6F-4A6E-8CAD-D9F883C39D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22" b="7087"/>
          <a:stretch/>
        </p:blipFill>
        <p:spPr>
          <a:xfrm>
            <a:off x="415601" y="439057"/>
            <a:ext cx="11360798" cy="597988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0D19469-7E12-48CC-BC55-963A8976B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921891"/>
            <a:ext cx="5363832" cy="394828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</a:pPr>
            <a:r>
              <a:rPr lang="pl-P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REHABILITACJI KOMPLEKSOWEJ</a:t>
            </a:r>
            <a:br>
              <a:rPr lang="pl-P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USŁUGA OŚRODKA REHABILITACJI KOMPLEKSOWEJ </a:t>
            </a:r>
            <a:br>
              <a:rPr lang="pl-P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DLA OSÓB Z ZABURZENIAMI PSYCHICZNYMI (ORKZP)</a:t>
            </a:r>
            <a:br>
              <a:rPr lang="pl-P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142D18D-85AD-4518-BDFA-E4BD169A7E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371" y="5683307"/>
            <a:ext cx="9095241" cy="252802"/>
          </a:xfrm>
        </p:spPr>
        <p:txBody>
          <a:bodyPr>
            <a:noAutofit/>
          </a:bodyPr>
          <a:lstStyle/>
          <a:p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www.pfron.org.pl</a:t>
            </a:r>
          </a:p>
        </p:txBody>
      </p:sp>
      <p:pic>
        <p:nvPicPr>
          <p:cNvPr id="9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4499B29A-12A5-4165-9445-B35349F99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762" y="5683307"/>
            <a:ext cx="6960637" cy="933580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1C264EA3-4432-4A38-9B1B-B011BF7775C7}"/>
              </a:ext>
            </a:extLst>
          </p:cNvPr>
          <p:cNvSpPr/>
          <p:nvPr/>
        </p:nvSpPr>
        <p:spPr>
          <a:xfrm>
            <a:off x="10421257" y="0"/>
            <a:ext cx="724659" cy="1204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181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13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05717B4B-A5EB-4CCD-99DA-492871E95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marL="0" lvl="0" indent="0" algn="r" defTabSz="800100">
              <a:spcBef>
                <a:spcPct val="0"/>
              </a:spcBef>
              <a:spcAft>
                <a:spcPct val="35000"/>
              </a:spcAft>
              <a:tabLst/>
            </a:pPr>
            <a:r>
              <a:rPr lang="pl-PL" sz="31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kompleksowej rehabilitacji </a:t>
            </a:r>
            <a:br>
              <a:rPr lang="pl-PL" sz="31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1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program  przekwalifikowania zawodowego </a:t>
            </a:r>
            <a:endParaRPr lang="pl-PL" sz="3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Straight Connector 17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AC86E308-3977-45A0-8348-15839DFC3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pPr marL="558800" indent="-285750" defTabSz="80010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v"/>
            </a:pPr>
            <a:r>
              <a:rPr lang="pl-PL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 zapewnienie możliwości przekwalifikowania zawodowego  dla osób niepełnosprawnych, które wskutek doznanego urazu lub choroby w różnych okresach życia straciły zdolność do pracy w dotychczasowym zawodzie. </a:t>
            </a:r>
          </a:p>
          <a:p>
            <a:pPr marL="630238" lvl="0" indent="-357188" defTabSz="80010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v"/>
              <a:tabLst/>
            </a:pPr>
            <a:endParaRPr lang="pl-PL" b="1" kern="1200" dirty="0">
              <a:solidFill>
                <a:schemeClr val="tx1"/>
              </a:solidFill>
            </a:endParaRPr>
          </a:p>
          <a:p>
            <a:pPr marL="630238" lvl="0" indent="-357188" defTabSz="80010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v"/>
            </a:pPr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  </a:t>
            </a:r>
            <a:r>
              <a:rPr lang="pl-PL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zapewnienie  możliwości uzyskania nowych kwalifikacji zawodowych, dla osób niesprawnością wrodzoną lub nabytą w okresie rozwojowym, </a:t>
            </a:r>
            <a:br>
              <a:rPr lang="pl-PL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które nigdy nie funkcjonowały na rynku pracy i nie mają kwalifikacji zawodowych.</a:t>
            </a:r>
            <a:r>
              <a:rPr lang="pl-PL" b="1" u="sng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l-PL" b="1" kern="1200" dirty="0">
              <a:solidFill>
                <a:schemeClr val="tx1"/>
              </a:solidFill>
              <a:highlight>
                <a:srgbClr val="00008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308D749-5984-4BB8-A788-A85D24304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rgbClr val="B31166"/>
              </a:solidFill>
            </a:endParaRP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95B8172D-A4C8-41B4-8991-78BBEC403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7718854" y="6391839"/>
            <a:ext cx="2997637" cy="3047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b="1" dirty="0">
              <a:solidFill>
                <a:srgbClr val="B311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33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aśnienie: strzałka w prawo 17">
            <a:extLst>
              <a:ext uri="{FF2B5EF4-FFF2-40B4-BE49-F238E27FC236}">
                <a16:creationId xmlns:a16="http://schemas.microsoft.com/office/drawing/2014/main" id="{6ED9B9E7-33ED-4CAC-B4CB-1C71F450AA03}"/>
              </a:ext>
            </a:extLst>
          </p:cNvPr>
          <p:cNvSpPr/>
          <p:nvPr/>
        </p:nvSpPr>
        <p:spPr>
          <a:xfrm>
            <a:off x="5159896" y="2564905"/>
            <a:ext cx="1544726" cy="830841"/>
          </a:xfrm>
          <a:custGeom>
            <a:avLst/>
            <a:gdLst>
              <a:gd name="connsiteX0" fmla="*/ 0 w 2783708"/>
              <a:gd name="connsiteY0" fmla="*/ 0 h 830841"/>
              <a:gd name="connsiteX1" fmla="*/ 1831096 w 2783708"/>
              <a:gd name="connsiteY1" fmla="*/ 0 h 830841"/>
              <a:gd name="connsiteX2" fmla="*/ 1831096 w 2783708"/>
              <a:gd name="connsiteY2" fmla="*/ 396872 h 830841"/>
              <a:gd name="connsiteX3" fmla="*/ 2575998 w 2783708"/>
              <a:gd name="connsiteY3" fmla="*/ 396872 h 830841"/>
              <a:gd name="connsiteX4" fmla="*/ 2575998 w 2783708"/>
              <a:gd name="connsiteY4" fmla="*/ 207710 h 830841"/>
              <a:gd name="connsiteX5" fmla="*/ 2783708 w 2783708"/>
              <a:gd name="connsiteY5" fmla="*/ 415421 h 830841"/>
              <a:gd name="connsiteX6" fmla="*/ 2575998 w 2783708"/>
              <a:gd name="connsiteY6" fmla="*/ 623131 h 830841"/>
              <a:gd name="connsiteX7" fmla="*/ 2575998 w 2783708"/>
              <a:gd name="connsiteY7" fmla="*/ 433969 h 830841"/>
              <a:gd name="connsiteX8" fmla="*/ 1831096 w 2783708"/>
              <a:gd name="connsiteY8" fmla="*/ 433969 h 830841"/>
              <a:gd name="connsiteX9" fmla="*/ 1831096 w 2783708"/>
              <a:gd name="connsiteY9" fmla="*/ 830841 h 830841"/>
              <a:gd name="connsiteX10" fmla="*/ 0 w 2783708"/>
              <a:gd name="connsiteY10" fmla="*/ 830841 h 830841"/>
              <a:gd name="connsiteX11" fmla="*/ 0 w 2783708"/>
              <a:gd name="connsiteY11" fmla="*/ 0 h 83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3708" h="830841">
                <a:moveTo>
                  <a:pt x="0" y="0"/>
                </a:moveTo>
                <a:lnTo>
                  <a:pt x="1831096" y="0"/>
                </a:lnTo>
                <a:lnTo>
                  <a:pt x="1831096" y="396872"/>
                </a:lnTo>
                <a:lnTo>
                  <a:pt x="2575998" y="396872"/>
                </a:lnTo>
                <a:lnTo>
                  <a:pt x="2575998" y="207710"/>
                </a:lnTo>
                <a:lnTo>
                  <a:pt x="2783708" y="415421"/>
                </a:lnTo>
                <a:lnTo>
                  <a:pt x="2575998" y="623131"/>
                </a:lnTo>
                <a:lnTo>
                  <a:pt x="2575998" y="433969"/>
                </a:lnTo>
                <a:lnTo>
                  <a:pt x="1831096" y="433969"/>
                </a:lnTo>
                <a:lnTo>
                  <a:pt x="1831096" y="830841"/>
                </a:lnTo>
                <a:lnTo>
                  <a:pt x="0" y="83084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aśnienie: strzałka w prawo 14">
            <a:extLst>
              <a:ext uri="{FF2B5EF4-FFF2-40B4-BE49-F238E27FC236}">
                <a16:creationId xmlns:a16="http://schemas.microsoft.com/office/drawing/2014/main" id="{B41787C9-0076-4942-9199-F1B8DB26F688}"/>
              </a:ext>
            </a:extLst>
          </p:cNvPr>
          <p:cNvSpPr/>
          <p:nvPr/>
        </p:nvSpPr>
        <p:spPr>
          <a:xfrm>
            <a:off x="5807968" y="5013177"/>
            <a:ext cx="1631580" cy="830841"/>
          </a:xfrm>
          <a:prstGeom prst="rightArrowCallout">
            <a:avLst>
              <a:gd name="adj1" fmla="val 3190"/>
              <a:gd name="adj2" fmla="val 25000"/>
              <a:gd name="adj3" fmla="val 29785"/>
              <a:gd name="adj4" fmla="val 63875"/>
            </a:avLst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6E979C69-4F3E-48C1-854A-08DCA5C592A5}"/>
              </a:ext>
            </a:extLst>
          </p:cNvPr>
          <p:cNvSpPr txBox="1">
            <a:spLocks/>
          </p:cNvSpPr>
          <p:nvPr/>
        </p:nvSpPr>
        <p:spPr bwMode="gray">
          <a:xfrm>
            <a:off x="1379764" y="768058"/>
            <a:ext cx="9054193" cy="1060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Kryteria kwalifikacji </a:t>
            </a:r>
            <a:b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rehabilitacji kompleksowej</a:t>
            </a:r>
            <a:endParaRPr lang="pl-PL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801FFBAA-61D9-4424-8AF4-3B6215B60FB3}"/>
              </a:ext>
            </a:extLst>
          </p:cNvPr>
          <p:cNvSpPr txBox="1">
            <a:spLocks/>
          </p:cNvSpPr>
          <p:nvPr/>
        </p:nvSpPr>
        <p:spPr>
          <a:xfrm>
            <a:off x="487680" y="2286000"/>
            <a:ext cx="11216640" cy="4059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naruszenie sprawności organizmu w stopniu, który </a:t>
            </a:r>
            <a:r>
              <a:rPr lang="pl-PL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ogranicza zdolność do pracy w dotychczasowym zawodzie,</a:t>
            </a:r>
            <a:r>
              <a:rPr lang="pl-PL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pl-PL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ale jednocześnie pozwala </a:t>
            </a:r>
            <a:r>
              <a:rPr lang="pl-PL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uczestniczenie w rehabilitacji,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pozytywne rokowanie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 zakresie przywrócenia aktywności zawodowej i uzyskania poprawy aktywnego i twórczego funkcjonowania w rodzinie i społeczeństwie,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Font typeface="Wingdings 3" charset="2"/>
              <a:buNone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motywacja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 osoby niezdolnej do pracy do pełnego uczestnictwa w życiu zawodowym i społecznym,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aktywny udział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samego zainteresowanego od samego początku tego procesu, co jest wyrazem samostanowienia potrzebnego do osiągnięcia pozytywnego celu rehabilitacji i upodmiotowienia osoby w procesie rehabilitacji. </a:t>
            </a:r>
          </a:p>
        </p:txBody>
      </p:sp>
    </p:spTree>
    <p:extLst>
      <p:ext uri="{BB962C8B-B14F-4D97-AF65-F5344CB8AC3E}">
        <p14:creationId xmlns:p14="http://schemas.microsoft.com/office/powerpoint/2010/main" val="3480218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aśnienie: strzałka w prawo 17">
            <a:extLst>
              <a:ext uri="{FF2B5EF4-FFF2-40B4-BE49-F238E27FC236}">
                <a16:creationId xmlns:a16="http://schemas.microsoft.com/office/drawing/2014/main" id="{6ED9B9E7-33ED-4CAC-B4CB-1C71F450AA03}"/>
              </a:ext>
            </a:extLst>
          </p:cNvPr>
          <p:cNvSpPr/>
          <p:nvPr/>
        </p:nvSpPr>
        <p:spPr>
          <a:xfrm>
            <a:off x="5159896" y="2564905"/>
            <a:ext cx="1544726" cy="830841"/>
          </a:xfrm>
          <a:custGeom>
            <a:avLst/>
            <a:gdLst>
              <a:gd name="connsiteX0" fmla="*/ 0 w 2783708"/>
              <a:gd name="connsiteY0" fmla="*/ 0 h 830841"/>
              <a:gd name="connsiteX1" fmla="*/ 1831096 w 2783708"/>
              <a:gd name="connsiteY1" fmla="*/ 0 h 830841"/>
              <a:gd name="connsiteX2" fmla="*/ 1831096 w 2783708"/>
              <a:gd name="connsiteY2" fmla="*/ 396872 h 830841"/>
              <a:gd name="connsiteX3" fmla="*/ 2575998 w 2783708"/>
              <a:gd name="connsiteY3" fmla="*/ 396872 h 830841"/>
              <a:gd name="connsiteX4" fmla="*/ 2575998 w 2783708"/>
              <a:gd name="connsiteY4" fmla="*/ 207710 h 830841"/>
              <a:gd name="connsiteX5" fmla="*/ 2783708 w 2783708"/>
              <a:gd name="connsiteY5" fmla="*/ 415421 h 830841"/>
              <a:gd name="connsiteX6" fmla="*/ 2575998 w 2783708"/>
              <a:gd name="connsiteY6" fmla="*/ 623131 h 830841"/>
              <a:gd name="connsiteX7" fmla="*/ 2575998 w 2783708"/>
              <a:gd name="connsiteY7" fmla="*/ 433969 h 830841"/>
              <a:gd name="connsiteX8" fmla="*/ 1831096 w 2783708"/>
              <a:gd name="connsiteY8" fmla="*/ 433969 h 830841"/>
              <a:gd name="connsiteX9" fmla="*/ 1831096 w 2783708"/>
              <a:gd name="connsiteY9" fmla="*/ 830841 h 830841"/>
              <a:gd name="connsiteX10" fmla="*/ 0 w 2783708"/>
              <a:gd name="connsiteY10" fmla="*/ 830841 h 830841"/>
              <a:gd name="connsiteX11" fmla="*/ 0 w 2783708"/>
              <a:gd name="connsiteY11" fmla="*/ 0 h 83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3708" h="830841">
                <a:moveTo>
                  <a:pt x="0" y="0"/>
                </a:moveTo>
                <a:lnTo>
                  <a:pt x="1831096" y="0"/>
                </a:lnTo>
                <a:lnTo>
                  <a:pt x="1831096" y="396872"/>
                </a:lnTo>
                <a:lnTo>
                  <a:pt x="2575998" y="396872"/>
                </a:lnTo>
                <a:lnTo>
                  <a:pt x="2575998" y="207710"/>
                </a:lnTo>
                <a:lnTo>
                  <a:pt x="2783708" y="415421"/>
                </a:lnTo>
                <a:lnTo>
                  <a:pt x="2575998" y="623131"/>
                </a:lnTo>
                <a:lnTo>
                  <a:pt x="2575998" y="433969"/>
                </a:lnTo>
                <a:lnTo>
                  <a:pt x="1831096" y="433969"/>
                </a:lnTo>
                <a:lnTo>
                  <a:pt x="1831096" y="830841"/>
                </a:lnTo>
                <a:lnTo>
                  <a:pt x="0" y="83084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aśnienie: strzałka w prawo 14">
            <a:extLst>
              <a:ext uri="{FF2B5EF4-FFF2-40B4-BE49-F238E27FC236}">
                <a16:creationId xmlns:a16="http://schemas.microsoft.com/office/drawing/2014/main" id="{B41787C9-0076-4942-9199-F1B8DB26F688}"/>
              </a:ext>
            </a:extLst>
          </p:cNvPr>
          <p:cNvSpPr/>
          <p:nvPr/>
        </p:nvSpPr>
        <p:spPr>
          <a:xfrm>
            <a:off x="5807968" y="5013177"/>
            <a:ext cx="1631580" cy="830841"/>
          </a:xfrm>
          <a:prstGeom prst="rightArrowCallout">
            <a:avLst>
              <a:gd name="adj1" fmla="val 3190"/>
              <a:gd name="adj2" fmla="val 25000"/>
              <a:gd name="adj3" fmla="val 29785"/>
              <a:gd name="adj4" fmla="val 63875"/>
            </a:avLst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6E979C69-4F3E-48C1-854A-08DCA5C592A5}"/>
              </a:ext>
            </a:extLst>
          </p:cNvPr>
          <p:cNvSpPr txBox="1">
            <a:spLocks/>
          </p:cNvSpPr>
          <p:nvPr/>
        </p:nvSpPr>
        <p:spPr bwMode="gray">
          <a:xfrm>
            <a:off x="1379764" y="768058"/>
            <a:ext cx="9054193" cy="1060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Dlaczego Ośrodki dla osób </a:t>
            </a:r>
            <a:b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zaburzeniami psychicznymi ?</a:t>
            </a:r>
            <a:endParaRPr lang="pl-PL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801FFBAA-61D9-4424-8AF4-3B6215B60FB3}"/>
              </a:ext>
            </a:extLst>
          </p:cNvPr>
          <p:cNvSpPr txBox="1">
            <a:spLocks/>
          </p:cNvSpPr>
          <p:nvPr/>
        </p:nvSpPr>
        <p:spPr>
          <a:xfrm>
            <a:off x="487680" y="2286000"/>
            <a:ext cx="11216640" cy="4059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 września 2019r. w ramach projektu </a:t>
            </a:r>
            <a:r>
              <a:rPr lang="pl-PL" sz="1800" b="1" dirty="0">
                <a:effectLst/>
                <a:latin typeface="Calibri" panose="020F050202020403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„</a:t>
            </a:r>
            <a:r>
              <a:rPr lang="pl-PL" sz="1800" b="1" dirty="0"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Wypracowanie i pilotażowe wdrożenie modelu kompleksowej rehabilitacji umożliwiającej podjęcie lub powrót do pracy” </a:t>
            </a: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działają 4 Ośrodki Rehabilitacji Kompleksowej. W trakcie realizacji usług </a:t>
            </a:r>
            <a:r>
              <a:rPr lang="pl-PL" sz="1800" dirty="0"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zidentyfikowano potrzebę</a:t>
            </a:r>
            <a:r>
              <a:rPr lang="pl-PL" sz="1800" b="1" dirty="0"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pl-PL" sz="1800" dirty="0"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utworzenia specjalistycznych Ośrodków adresowanych dla osób z zaburzeniami psychicznymi. Zauważono:</a:t>
            </a:r>
            <a:endParaRPr lang="pl-PL" sz="1800" dirty="0">
              <a:effectLst/>
              <a:latin typeface="Calibri" panose="020F050202020403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Ø"/>
            </a:pPr>
            <a:r>
              <a:rPr lang="pl-PL" sz="1800" b="1" u="none" strike="noStrike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Rosnące zapotrzebowanie </a:t>
            </a:r>
            <a:r>
              <a:rPr lang="pl-PL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- bardzo duże zainteresowanie projektem osób cierpiących na zaburzenia i choroby psychiczne - początkowo osoby z problemami psychicznymi dzwoniące na infolinię projektu (miesięcznie przyjmowanych jest ok. 60 telefonów) stanowiły ok. 30 % telefonów, obecnie w dobie COVID -19 około  50 % telefonów pochodzi od  tej grupy.</a:t>
            </a:r>
            <a:endParaRPr lang="pl-PL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fontAlgn="base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Ø"/>
            </a:pPr>
            <a:r>
              <a:rPr lang="pl-PL" sz="1800" b="1" u="none" strike="noStrike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Niedostosowanie zakresu usług rehabilitacji kompleksowej  do potrzeb osób z zaburzeniami psychicznymi w już działających ORK </a:t>
            </a:r>
            <a:r>
              <a:rPr lang="pl-PL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– zostało to m.in. potwierdzone niepowodzeniami w pierwszych miesiącach realizacji usług rehabilitacji kompleksowej w ORK w odniesieniu do osób z zaburzeniami psychicznymi.</a:t>
            </a:r>
            <a:endParaRPr lang="pl-PL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fontAlgn="base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Ø"/>
            </a:pPr>
            <a:r>
              <a:rPr lang="pl-PL" sz="1800" b="1" u="none" strike="noStrike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Brak adekwatnej oferty na rynku dla tej grupy docelowej </a:t>
            </a:r>
            <a:r>
              <a:rPr lang="pl-PL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– osoby z zaburzeniami psychicznymi pomimo ustabilizowanego stanu zdrowia dalej pozostają bez pracy i potrzebują pomocy aby powrócić na rynek pracy i utrzymać się na nim.</a:t>
            </a:r>
            <a:endParaRPr lang="pl-PL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82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aśnienie: strzałka w prawo 17">
            <a:extLst>
              <a:ext uri="{FF2B5EF4-FFF2-40B4-BE49-F238E27FC236}">
                <a16:creationId xmlns:a16="http://schemas.microsoft.com/office/drawing/2014/main" id="{6ED9B9E7-33ED-4CAC-B4CB-1C71F450AA03}"/>
              </a:ext>
            </a:extLst>
          </p:cNvPr>
          <p:cNvSpPr/>
          <p:nvPr/>
        </p:nvSpPr>
        <p:spPr>
          <a:xfrm>
            <a:off x="5159896" y="2564905"/>
            <a:ext cx="1544726" cy="830841"/>
          </a:xfrm>
          <a:custGeom>
            <a:avLst/>
            <a:gdLst>
              <a:gd name="connsiteX0" fmla="*/ 0 w 2783708"/>
              <a:gd name="connsiteY0" fmla="*/ 0 h 830841"/>
              <a:gd name="connsiteX1" fmla="*/ 1831096 w 2783708"/>
              <a:gd name="connsiteY1" fmla="*/ 0 h 830841"/>
              <a:gd name="connsiteX2" fmla="*/ 1831096 w 2783708"/>
              <a:gd name="connsiteY2" fmla="*/ 396872 h 830841"/>
              <a:gd name="connsiteX3" fmla="*/ 2575998 w 2783708"/>
              <a:gd name="connsiteY3" fmla="*/ 396872 h 830841"/>
              <a:gd name="connsiteX4" fmla="*/ 2575998 w 2783708"/>
              <a:gd name="connsiteY4" fmla="*/ 207710 h 830841"/>
              <a:gd name="connsiteX5" fmla="*/ 2783708 w 2783708"/>
              <a:gd name="connsiteY5" fmla="*/ 415421 h 830841"/>
              <a:gd name="connsiteX6" fmla="*/ 2575998 w 2783708"/>
              <a:gd name="connsiteY6" fmla="*/ 623131 h 830841"/>
              <a:gd name="connsiteX7" fmla="*/ 2575998 w 2783708"/>
              <a:gd name="connsiteY7" fmla="*/ 433969 h 830841"/>
              <a:gd name="connsiteX8" fmla="*/ 1831096 w 2783708"/>
              <a:gd name="connsiteY8" fmla="*/ 433969 h 830841"/>
              <a:gd name="connsiteX9" fmla="*/ 1831096 w 2783708"/>
              <a:gd name="connsiteY9" fmla="*/ 830841 h 830841"/>
              <a:gd name="connsiteX10" fmla="*/ 0 w 2783708"/>
              <a:gd name="connsiteY10" fmla="*/ 830841 h 830841"/>
              <a:gd name="connsiteX11" fmla="*/ 0 w 2783708"/>
              <a:gd name="connsiteY11" fmla="*/ 0 h 83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3708" h="830841">
                <a:moveTo>
                  <a:pt x="0" y="0"/>
                </a:moveTo>
                <a:lnTo>
                  <a:pt x="1831096" y="0"/>
                </a:lnTo>
                <a:lnTo>
                  <a:pt x="1831096" y="396872"/>
                </a:lnTo>
                <a:lnTo>
                  <a:pt x="2575998" y="396872"/>
                </a:lnTo>
                <a:lnTo>
                  <a:pt x="2575998" y="207710"/>
                </a:lnTo>
                <a:lnTo>
                  <a:pt x="2783708" y="415421"/>
                </a:lnTo>
                <a:lnTo>
                  <a:pt x="2575998" y="623131"/>
                </a:lnTo>
                <a:lnTo>
                  <a:pt x="2575998" y="433969"/>
                </a:lnTo>
                <a:lnTo>
                  <a:pt x="1831096" y="433969"/>
                </a:lnTo>
                <a:lnTo>
                  <a:pt x="1831096" y="830841"/>
                </a:lnTo>
                <a:lnTo>
                  <a:pt x="0" y="83084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aśnienie: strzałka w prawo 14">
            <a:extLst>
              <a:ext uri="{FF2B5EF4-FFF2-40B4-BE49-F238E27FC236}">
                <a16:creationId xmlns:a16="http://schemas.microsoft.com/office/drawing/2014/main" id="{B41787C9-0076-4942-9199-F1B8DB26F688}"/>
              </a:ext>
            </a:extLst>
          </p:cNvPr>
          <p:cNvSpPr/>
          <p:nvPr/>
        </p:nvSpPr>
        <p:spPr>
          <a:xfrm>
            <a:off x="5807968" y="5013177"/>
            <a:ext cx="1631580" cy="830841"/>
          </a:xfrm>
          <a:prstGeom prst="rightArrowCallout">
            <a:avLst>
              <a:gd name="adj1" fmla="val 3190"/>
              <a:gd name="adj2" fmla="val 25000"/>
              <a:gd name="adj3" fmla="val 29785"/>
              <a:gd name="adj4" fmla="val 63875"/>
            </a:avLst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F48C853-5919-4CEC-9AC7-B5567259A1B6}"/>
              </a:ext>
            </a:extLst>
          </p:cNvPr>
          <p:cNvSpPr txBox="1"/>
          <p:nvPr/>
        </p:nvSpPr>
        <p:spPr>
          <a:xfrm>
            <a:off x="9044610" y="2629261"/>
            <a:ext cx="2650434" cy="2191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Grupy planowane do objęcia wsparciem na bazie klasyfikacji ICD-10</a:t>
            </a:r>
            <a:endParaRPr lang="pl-PL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5C54B88-B84A-4037-AAB0-527254111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565141"/>
              </p:ext>
            </p:extLst>
          </p:nvPr>
        </p:nvGraphicFramePr>
        <p:xfrm>
          <a:off x="357476" y="426253"/>
          <a:ext cx="8640749" cy="60054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52246">
                  <a:extLst>
                    <a:ext uri="{9D8B030D-6E8A-4147-A177-3AD203B41FA5}">
                      <a16:colId xmlns:a16="http://schemas.microsoft.com/office/drawing/2014/main" val="844848972"/>
                    </a:ext>
                  </a:extLst>
                </a:gridCol>
                <a:gridCol w="788503">
                  <a:extLst>
                    <a:ext uri="{9D8B030D-6E8A-4147-A177-3AD203B41FA5}">
                      <a16:colId xmlns:a16="http://schemas.microsoft.com/office/drawing/2014/main" val="1950896939"/>
                    </a:ext>
                  </a:extLst>
                </a:gridCol>
              </a:tblGrid>
              <a:tr h="235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Kategorie zaburzeń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Kod ICD-10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475295425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Schizofrenia 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F20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2937441319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Zaburzenie typu schizofrenii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F21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973772220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Ostre i przemijające zaburzenia psychotyczne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F23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918538808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Indukowane zaburzenia urojeniowe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F24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3231403605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Zaburzenia </a:t>
                      </a:r>
                      <a:r>
                        <a:rPr lang="pl-PL" sz="12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schizoafektywne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F25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3285003740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Inne nieorganiczne zaburzenia psychotyczne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F28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186055532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Nieokreślona psychoza nieorganiczna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F29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1532582821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Epizod maniakalny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F30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3135309821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Zaburzenia afektywne dwubiegunowe 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F31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457429406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Epizod depresyjny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F32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1100211398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Zaburzenia depresyjne nawracające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F33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239548270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Inne zaburzenia nastroju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F38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1670779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Inne zaburzenia lękowe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F41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3658329973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Reakcja na ciężki stres i zaburzenia adaptacyjne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F43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677338660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Zaburzenia występujące pod postacią somatyczną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F45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39338480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Inne zaburzenia nerwicowe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F48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2061556133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Zaburzenia odżywiana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F50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2865947351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Nieorganiczne zaburzenia snu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F51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467562320"/>
                  </a:ext>
                </a:extLst>
              </a:tr>
              <a:tr h="212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Czynniki psychologiczne i behawioralne związane z zaburzeniami lub chorobami klasyfikowanymi w innych rozdziałach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F54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460759244"/>
                  </a:ext>
                </a:extLst>
              </a:tr>
              <a:tr h="2054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Zaburzenia osobowości i zachowania dorosłych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F60 – F69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3121636542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Zaburzenia osobowości mieszane i inne 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F61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18895854"/>
                  </a:ext>
                </a:extLst>
              </a:tr>
              <a:tr h="1929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Trwałe zmiany osobowości nie wynikające z uszkodzenia ani choroby mózgu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F62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1992617057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Specyficzne zaburzenia mowy i języka 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F80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3564155053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Specyficzne zaburzenia rozwoju umiejętności szkolnych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F81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1686285844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Specyficzne zaburzenia funkcji motorycznych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F82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2537611094"/>
                  </a:ext>
                </a:extLst>
              </a:tr>
              <a:tr h="196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Zaburzenia emocjonalne rozpoczynające się zwykle w dzieciństwie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F93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2264969276"/>
                  </a:ext>
                </a:extLst>
              </a:tr>
              <a:tr h="203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Zaburzenia funkcjonowania społecznego rozpoczynające się zwykle w dzieciństwie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F94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563398669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Tiki 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F95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877588871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Zaburzenia psychiczne bliżej nieokreślone</a:t>
                      </a:r>
                      <a:endParaRPr lang="pl-PL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F99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35" marR="37935" marT="0" marB="0"/>
                </a:tc>
                <a:extLst>
                  <a:ext uri="{0D108BD9-81ED-4DB2-BD59-A6C34878D82A}">
                    <a16:rowId xmlns:a16="http://schemas.microsoft.com/office/drawing/2014/main" val="274284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7956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4F48C853-5919-4CEC-9AC7-B5567259A1B6}"/>
              </a:ext>
            </a:extLst>
          </p:cNvPr>
          <p:cNvSpPr txBox="1"/>
          <p:nvPr/>
        </p:nvSpPr>
        <p:spPr>
          <a:xfrm>
            <a:off x="1154955" y="973667"/>
            <a:ext cx="2942210" cy="4833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spcAft>
                <a:spcPts val="1200"/>
              </a:spcAft>
            </a:pPr>
            <a:r>
              <a:rPr lang="en-US" sz="3600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Warunki udziału</a:t>
            </a:r>
          </a:p>
        </p:txBody>
      </p:sp>
      <p:sp>
        <p:nvSpPr>
          <p:cNvPr id="18" name="Objaśnienie: strzałka w prawo 17">
            <a:extLst>
              <a:ext uri="{FF2B5EF4-FFF2-40B4-BE49-F238E27FC236}">
                <a16:creationId xmlns:a16="http://schemas.microsoft.com/office/drawing/2014/main" id="{6ED9B9E7-33ED-4CAC-B4CB-1C71F450AA03}"/>
              </a:ext>
            </a:extLst>
          </p:cNvPr>
          <p:cNvSpPr/>
          <p:nvPr/>
        </p:nvSpPr>
        <p:spPr>
          <a:xfrm>
            <a:off x="5159896" y="2564905"/>
            <a:ext cx="1544726" cy="830841"/>
          </a:xfrm>
          <a:custGeom>
            <a:avLst/>
            <a:gdLst>
              <a:gd name="connsiteX0" fmla="*/ 0 w 2783708"/>
              <a:gd name="connsiteY0" fmla="*/ 0 h 830841"/>
              <a:gd name="connsiteX1" fmla="*/ 1831096 w 2783708"/>
              <a:gd name="connsiteY1" fmla="*/ 0 h 830841"/>
              <a:gd name="connsiteX2" fmla="*/ 1831096 w 2783708"/>
              <a:gd name="connsiteY2" fmla="*/ 396872 h 830841"/>
              <a:gd name="connsiteX3" fmla="*/ 2575998 w 2783708"/>
              <a:gd name="connsiteY3" fmla="*/ 396872 h 830841"/>
              <a:gd name="connsiteX4" fmla="*/ 2575998 w 2783708"/>
              <a:gd name="connsiteY4" fmla="*/ 207710 h 830841"/>
              <a:gd name="connsiteX5" fmla="*/ 2783708 w 2783708"/>
              <a:gd name="connsiteY5" fmla="*/ 415421 h 830841"/>
              <a:gd name="connsiteX6" fmla="*/ 2575998 w 2783708"/>
              <a:gd name="connsiteY6" fmla="*/ 623131 h 830841"/>
              <a:gd name="connsiteX7" fmla="*/ 2575998 w 2783708"/>
              <a:gd name="connsiteY7" fmla="*/ 433969 h 830841"/>
              <a:gd name="connsiteX8" fmla="*/ 1831096 w 2783708"/>
              <a:gd name="connsiteY8" fmla="*/ 433969 h 830841"/>
              <a:gd name="connsiteX9" fmla="*/ 1831096 w 2783708"/>
              <a:gd name="connsiteY9" fmla="*/ 830841 h 830841"/>
              <a:gd name="connsiteX10" fmla="*/ 0 w 2783708"/>
              <a:gd name="connsiteY10" fmla="*/ 830841 h 830841"/>
              <a:gd name="connsiteX11" fmla="*/ 0 w 2783708"/>
              <a:gd name="connsiteY11" fmla="*/ 0 h 83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3708" h="830841">
                <a:moveTo>
                  <a:pt x="0" y="0"/>
                </a:moveTo>
                <a:lnTo>
                  <a:pt x="1831096" y="0"/>
                </a:lnTo>
                <a:lnTo>
                  <a:pt x="1831096" y="396872"/>
                </a:lnTo>
                <a:lnTo>
                  <a:pt x="2575998" y="396872"/>
                </a:lnTo>
                <a:lnTo>
                  <a:pt x="2575998" y="207710"/>
                </a:lnTo>
                <a:lnTo>
                  <a:pt x="2783708" y="415421"/>
                </a:lnTo>
                <a:lnTo>
                  <a:pt x="2575998" y="623131"/>
                </a:lnTo>
                <a:lnTo>
                  <a:pt x="2575998" y="433969"/>
                </a:lnTo>
                <a:lnTo>
                  <a:pt x="1831096" y="433969"/>
                </a:lnTo>
                <a:lnTo>
                  <a:pt x="1831096" y="830841"/>
                </a:lnTo>
                <a:lnTo>
                  <a:pt x="0" y="83084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aśnienie: strzałka w prawo 14">
            <a:extLst>
              <a:ext uri="{FF2B5EF4-FFF2-40B4-BE49-F238E27FC236}">
                <a16:creationId xmlns:a16="http://schemas.microsoft.com/office/drawing/2014/main" id="{B41787C9-0076-4942-9199-F1B8DB26F688}"/>
              </a:ext>
            </a:extLst>
          </p:cNvPr>
          <p:cNvSpPr/>
          <p:nvPr/>
        </p:nvSpPr>
        <p:spPr>
          <a:xfrm>
            <a:off x="5807968" y="5013177"/>
            <a:ext cx="1631580" cy="830841"/>
          </a:xfrm>
          <a:prstGeom prst="rightArrowCallout">
            <a:avLst>
              <a:gd name="adj1" fmla="val 3190"/>
              <a:gd name="adj2" fmla="val 25000"/>
              <a:gd name="adj3" fmla="val 29785"/>
              <a:gd name="adj4" fmla="val 63875"/>
            </a:avLst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3" name="Content Placeholder 7">
            <a:extLst>
              <a:ext uri="{FF2B5EF4-FFF2-40B4-BE49-F238E27FC236}">
                <a16:creationId xmlns:a16="http://schemas.microsoft.com/office/drawing/2014/main" id="{5E60D5FF-0E07-EEAE-2DDF-47F32D1D3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9183919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2258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4F48C853-5919-4CEC-9AC7-B5567259A1B6}"/>
              </a:ext>
            </a:extLst>
          </p:cNvPr>
          <p:cNvSpPr txBox="1"/>
          <p:nvPr/>
        </p:nvSpPr>
        <p:spPr>
          <a:xfrm>
            <a:off x="1154955" y="973667"/>
            <a:ext cx="2942210" cy="4833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spcAft>
                <a:spcPts val="1200"/>
              </a:spcAft>
            </a:pPr>
            <a:r>
              <a:rPr lang="en-US" sz="3600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Warunki udziału</a:t>
            </a:r>
          </a:p>
        </p:txBody>
      </p:sp>
      <p:sp>
        <p:nvSpPr>
          <p:cNvPr id="18" name="Objaśnienie: strzałka w prawo 17">
            <a:extLst>
              <a:ext uri="{FF2B5EF4-FFF2-40B4-BE49-F238E27FC236}">
                <a16:creationId xmlns:a16="http://schemas.microsoft.com/office/drawing/2014/main" id="{6ED9B9E7-33ED-4CAC-B4CB-1C71F450AA03}"/>
              </a:ext>
            </a:extLst>
          </p:cNvPr>
          <p:cNvSpPr/>
          <p:nvPr/>
        </p:nvSpPr>
        <p:spPr>
          <a:xfrm>
            <a:off x="5159896" y="2564905"/>
            <a:ext cx="1544726" cy="830841"/>
          </a:xfrm>
          <a:custGeom>
            <a:avLst/>
            <a:gdLst>
              <a:gd name="connsiteX0" fmla="*/ 0 w 2783708"/>
              <a:gd name="connsiteY0" fmla="*/ 0 h 830841"/>
              <a:gd name="connsiteX1" fmla="*/ 1831096 w 2783708"/>
              <a:gd name="connsiteY1" fmla="*/ 0 h 830841"/>
              <a:gd name="connsiteX2" fmla="*/ 1831096 w 2783708"/>
              <a:gd name="connsiteY2" fmla="*/ 396872 h 830841"/>
              <a:gd name="connsiteX3" fmla="*/ 2575998 w 2783708"/>
              <a:gd name="connsiteY3" fmla="*/ 396872 h 830841"/>
              <a:gd name="connsiteX4" fmla="*/ 2575998 w 2783708"/>
              <a:gd name="connsiteY4" fmla="*/ 207710 h 830841"/>
              <a:gd name="connsiteX5" fmla="*/ 2783708 w 2783708"/>
              <a:gd name="connsiteY5" fmla="*/ 415421 h 830841"/>
              <a:gd name="connsiteX6" fmla="*/ 2575998 w 2783708"/>
              <a:gd name="connsiteY6" fmla="*/ 623131 h 830841"/>
              <a:gd name="connsiteX7" fmla="*/ 2575998 w 2783708"/>
              <a:gd name="connsiteY7" fmla="*/ 433969 h 830841"/>
              <a:gd name="connsiteX8" fmla="*/ 1831096 w 2783708"/>
              <a:gd name="connsiteY8" fmla="*/ 433969 h 830841"/>
              <a:gd name="connsiteX9" fmla="*/ 1831096 w 2783708"/>
              <a:gd name="connsiteY9" fmla="*/ 830841 h 830841"/>
              <a:gd name="connsiteX10" fmla="*/ 0 w 2783708"/>
              <a:gd name="connsiteY10" fmla="*/ 830841 h 830841"/>
              <a:gd name="connsiteX11" fmla="*/ 0 w 2783708"/>
              <a:gd name="connsiteY11" fmla="*/ 0 h 83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3708" h="830841">
                <a:moveTo>
                  <a:pt x="0" y="0"/>
                </a:moveTo>
                <a:lnTo>
                  <a:pt x="1831096" y="0"/>
                </a:lnTo>
                <a:lnTo>
                  <a:pt x="1831096" y="396872"/>
                </a:lnTo>
                <a:lnTo>
                  <a:pt x="2575998" y="396872"/>
                </a:lnTo>
                <a:lnTo>
                  <a:pt x="2575998" y="207710"/>
                </a:lnTo>
                <a:lnTo>
                  <a:pt x="2783708" y="415421"/>
                </a:lnTo>
                <a:lnTo>
                  <a:pt x="2575998" y="623131"/>
                </a:lnTo>
                <a:lnTo>
                  <a:pt x="2575998" y="433969"/>
                </a:lnTo>
                <a:lnTo>
                  <a:pt x="1831096" y="433969"/>
                </a:lnTo>
                <a:lnTo>
                  <a:pt x="1831096" y="830841"/>
                </a:lnTo>
                <a:lnTo>
                  <a:pt x="0" y="83084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aśnienie: strzałka w prawo 14">
            <a:extLst>
              <a:ext uri="{FF2B5EF4-FFF2-40B4-BE49-F238E27FC236}">
                <a16:creationId xmlns:a16="http://schemas.microsoft.com/office/drawing/2014/main" id="{B41787C9-0076-4942-9199-F1B8DB26F688}"/>
              </a:ext>
            </a:extLst>
          </p:cNvPr>
          <p:cNvSpPr/>
          <p:nvPr/>
        </p:nvSpPr>
        <p:spPr>
          <a:xfrm>
            <a:off x="5807968" y="5013177"/>
            <a:ext cx="1631580" cy="830841"/>
          </a:xfrm>
          <a:prstGeom prst="rightArrowCallout">
            <a:avLst>
              <a:gd name="adj1" fmla="val 3190"/>
              <a:gd name="adj2" fmla="val 25000"/>
              <a:gd name="adj3" fmla="val 29785"/>
              <a:gd name="adj4" fmla="val 63875"/>
            </a:avLst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D7E6DE6B-EFF9-4CE9-8824-1FF197EFC0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187448"/>
              </p:ext>
            </p:extLst>
          </p:nvPr>
        </p:nvGraphicFramePr>
        <p:xfrm>
          <a:off x="5159896" y="481012"/>
          <a:ext cx="4166984" cy="5895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Acrobat Document" r:id="rId3" imgW="3778090" imgH="5346519" progId="AcroExch.Document.11">
                  <p:embed/>
                </p:oleObj>
              </mc:Choice>
              <mc:Fallback>
                <p:oleObj name="Acrobat Document" r:id="rId3" imgW="3778090" imgH="5346519" progId="AcroExch.Document.11">
                  <p:embed/>
                  <p:pic>
                    <p:nvPicPr>
                      <p:cNvPr id="6" name="Symbol zastępczy zawartości 5">
                        <a:extLst>
                          <a:ext uri="{FF2B5EF4-FFF2-40B4-BE49-F238E27FC236}">
                            <a16:creationId xmlns:a16="http://schemas.microsoft.com/office/drawing/2014/main" id="{3F347198-1E19-4B97-9396-3EF6204280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59896" y="481012"/>
                        <a:ext cx="4166984" cy="5895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6092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4F48C853-5919-4CEC-9AC7-B5567259A1B6}"/>
              </a:ext>
            </a:extLst>
          </p:cNvPr>
          <p:cNvSpPr txBox="1"/>
          <p:nvPr/>
        </p:nvSpPr>
        <p:spPr>
          <a:xfrm>
            <a:off x="994087" y="1130603"/>
            <a:ext cx="3342442" cy="4596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spcAft>
                <a:spcPts val="1200"/>
              </a:spcAft>
            </a:pPr>
            <a:r>
              <a:rPr lang="en-US" sz="2800" b="1">
                <a:solidFill>
                  <a:srgbClr val="EBEBE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Harmonogram </a:t>
            </a:r>
            <a:br>
              <a:rPr lang="pl-PL" sz="2800" b="1">
                <a:solidFill>
                  <a:srgbClr val="EBEBE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en-US" sz="2800" b="1">
                <a:solidFill>
                  <a:srgbClr val="EBEBE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 uczestnicy</a:t>
            </a:r>
            <a:endParaRPr lang="en-US" sz="2800" b="1" dirty="0">
              <a:solidFill>
                <a:srgbClr val="EBEBEB"/>
              </a:solidFill>
              <a:effectLst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05DA1B5F-06B9-4C7E-A2FB-3A4068B44EA2}"/>
              </a:ext>
            </a:extLst>
          </p:cNvPr>
          <p:cNvSpPr txBox="1"/>
          <p:nvPr/>
        </p:nvSpPr>
        <p:spPr>
          <a:xfrm>
            <a:off x="4114800" y="437513"/>
            <a:ext cx="7813821" cy="5954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Planowane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przyjęcie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grupy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grudzień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2022r.,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dwie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grupy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(po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jedn</a:t>
            </a:r>
            <a:r>
              <a:rPr lang="pl-P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 do ORKZP) </a:t>
            </a:r>
            <a:r>
              <a:rPr lang="pl-P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osób</a:t>
            </a:r>
            <a:r>
              <a:rPr lang="pl-P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(25 stacjonarnych i 5 niestacjonarnych)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Planowane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przyjęcie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grupy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20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tygodni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pierwszej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grupie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kwiecień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2023r.)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dwie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grupy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(po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jedn</a:t>
            </a:r>
            <a:r>
              <a:rPr lang="pl-P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 do ORKZP)</a:t>
            </a:r>
            <a:r>
              <a:rPr lang="pl-P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osób</a:t>
            </a:r>
            <a:r>
              <a:rPr lang="pl-P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(20 stacjonarnych i 5 niestacjonarnych)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Podział</a:t>
            </a:r>
            <a:r>
              <a:rPr lang="en-US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terytorialny</a:t>
            </a:r>
            <a:r>
              <a:rPr lang="en-US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ORKZP: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spc="-2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Makroregion</a:t>
            </a:r>
            <a:r>
              <a:rPr lang="en-US" sz="2000" spc="-2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US" sz="2000" spc="-2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obejmuje</a:t>
            </a:r>
            <a:r>
              <a:rPr lang="en-US" sz="2000" spc="-2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spc="-2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województwa</a:t>
            </a:r>
            <a:r>
              <a:rPr lang="en-US" sz="2000" spc="-2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spc="-2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zachodniopomorskie</a:t>
            </a:r>
            <a:r>
              <a:rPr lang="en-US" sz="2000" spc="-2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spc="-2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pomorskie</a:t>
            </a:r>
            <a:r>
              <a:rPr lang="en-US" sz="2000" spc="-2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spc="-2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kujawsko-pomorskie</a:t>
            </a:r>
            <a:r>
              <a:rPr lang="en-US" sz="2000" spc="-2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spc="-2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wielkopolskie</a:t>
            </a:r>
            <a:r>
              <a:rPr lang="en-US" sz="2000" spc="-2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lubuskie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dolnośląskie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opolskie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śląskie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Makroregion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obejmuje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województwa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br>
              <a:rPr lang="pl-P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warmińsko-mazurskie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podlaskie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mazowieckie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łódzkie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lubelskie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świętokrzyskie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podkarpackie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małopolskie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" name="Objaśnienie: strzałka w prawo 17">
            <a:extLst>
              <a:ext uri="{FF2B5EF4-FFF2-40B4-BE49-F238E27FC236}">
                <a16:creationId xmlns:a16="http://schemas.microsoft.com/office/drawing/2014/main" id="{6ED9B9E7-33ED-4CAC-B4CB-1C71F450AA03}"/>
              </a:ext>
            </a:extLst>
          </p:cNvPr>
          <p:cNvSpPr/>
          <p:nvPr/>
        </p:nvSpPr>
        <p:spPr>
          <a:xfrm>
            <a:off x="5159896" y="2564905"/>
            <a:ext cx="1544726" cy="830841"/>
          </a:xfrm>
          <a:custGeom>
            <a:avLst/>
            <a:gdLst>
              <a:gd name="connsiteX0" fmla="*/ 0 w 2783708"/>
              <a:gd name="connsiteY0" fmla="*/ 0 h 830841"/>
              <a:gd name="connsiteX1" fmla="*/ 1831096 w 2783708"/>
              <a:gd name="connsiteY1" fmla="*/ 0 h 830841"/>
              <a:gd name="connsiteX2" fmla="*/ 1831096 w 2783708"/>
              <a:gd name="connsiteY2" fmla="*/ 396872 h 830841"/>
              <a:gd name="connsiteX3" fmla="*/ 2575998 w 2783708"/>
              <a:gd name="connsiteY3" fmla="*/ 396872 h 830841"/>
              <a:gd name="connsiteX4" fmla="*/ 2575998 w 2783708"/>
              <a:gd name="connsiteY4" fmla="*/ 207710 h 830841"/>
              <a:gd name="connsiteX5" fmla="*/ 2783708 w 2783708"/>
              <a:gd name="connsiteY5" fmla="*/ 415421 h 830841"/>
              <a:gd name="connsiteX6" fmla="*/ 2575998 w 2783708"/>
              <a:gd name="connsiteY6" fmla="*/ 623131 h 830841"/>
              <a:gd name="connsiteX7" fmla="*/ 2575998 w 2783708"/>
              <a:gd name="connsiteY7" fmla="*/ 433969 h 830841"/>
              <a:gd name="connsiteX8" fmla="*/ 1831096 w 2783708"/>
              <a:gd name="connsiteY8" fmla="*/ 433969 h 830841"/>
              <a:gd name="connsiteX9" fmla="*/ 1831096 w 2783708"/>
              <a:gd name="connsiteY9" fmla="*/ 830841 h 830841"/>
              <a:gd name="connsiteX10" fmla="*/ 0 w 2783708"/>
              <a:gd name="connsiteY10" fmla="*/ 830841 h 830841"/>
              <a:gd name="connsiteX11" fmla="*/ 0 w 2783708"/>
              <a:gd name="connsiteY11" fmla="*/ 0 h 83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3708" h="830841">
                <a:moveTo>
                  <a:pt x="0" y="0"/>
                </a:moveTo>
                <a:lnTo>
                  <a:pt x="1831096" y="0"/>
                </a:lnTo>
                <a:lnTo>
                  <a:pt x="1831096" y="396872"/>
                </a:lnTo>
                <a:lnTo>
                  <a:pt x="2575998" y="396872"/>
                </a:lnTo>
                <a:lnTo>
                  <a:pt x="2575998" y="207710"/>
                </a:lnTo>
                <a:lnTo>
                  <a:pt x="2783708" y="415421"/>
                </a:lnTo>
                <a:lnTo>
                  <a:pt x="2575998" y="623131"/>
                </a:lnTo>
                <a:lnTo>
                  <a:pt x="2575998" y="433969"/>
                </a:lnTo>
                <a:lnTo>
                  <a:pt x="1831096" y="433969"/>
                </a:lnTo>
                <a:lnTo>
                  <a:pt x="1831096" y="830841"/>
                </a:lnTo>
                <a:lnTo>
                  <a:pt x="0" y="83084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aśnienie: strzałka w prawo 14">
            <a:extLst>
              <a:ext uri="{FF2B5EF4-FFF2-40B4-BE49-F238E27FC236}">
                <a16:creationId xmlns:a16="http://schemas.microsoft.com/office/drawing/2014/main" id="{B41787C9-0076-4942-9199-F1B8DB26F688}"/>
              </a:ext>
            </a:extLst>
          </p:cNvPr>
          <p:cNvSpPr/>
          <p:nvPr/>
        </p:nvSpPr>
        <p:spPr>
          <a:xfrm>
            <a:off x="5807968" y="5013177"/>
            <a:ext cx="1631580" cy="830841"/>
          </a:xfrm>
          <a:prstGeom prst="rightArrowCallout">
            <a:avLst>
              <a:gd name="adj1" fmla="val 3190"/>
              <a:gd name="adj2" fmla="val 25000"/>
              <a:gd name="adj3" fmla="val 29785"/>
              <a:gd name="adj4" fmla="val 63875"/>
            </a:avLst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540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65779281-7937-47A5-9678-B6FDAD972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C6A5F94-EA1E-47C7-A6EE-BBF381891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45E2F18-3105-4F3B-99FD-83B4793DA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381AF66-114C-4563-B095-288F42CCB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47F9408-6CFC-4676-AD20-F02C796EB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7ADB05A-D37F-413A-B91E-5BB1FF6289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654F3E1-5DC0-4E84-B666-997F05FA07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6705C03F-F9C3-432E-8D6A-7396A5D232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A9832115-0F55-42D3-9A09-385BD837D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E7DA4E2E-EF02-4DA8-B2D4-458977719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4E7CA534-C00D-4395-B324-C66C955E5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F48C853-5919-4CEC-9AC7-B5567259A1B6}"/>
              </a:ext>
            </a:extLst>
          </p:cNvPr>
          <p:cNvSpPr txBox="1"/>
          <p:nvPr/>
        </p:nvSpPr>
        <p:spPr>
          <a:xfrm>
            <a:off x="836247" y="1085549"/>
            <a:ext cx="3430947" cy="4686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spcBef>
                <a:spcPct val="0"/>
              </a:spcBef>
              <a:spcAft>
                <a:spcPts val="1200"/>
              </a:spcAft>
            </a:pPr>
            <a:r>
              <a:rPr lang="en-US" sz="3600">
                <a:effectLst/>
                <a:latin typeface="+mj-lt"/>
                <a:ea typeface="+mj-ea"/>
                <a:cs typeface="+mj-cs"/>
              </a:rPr>
              <a:t>Harmonogram wsparcia: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05DA1B5F-06B9-4C7E-A2FB-3A4068B44EA2}"/>
              </a:ext>
            </a:extLst>
          </p:cNvPr>
          <p:cNvSpPr txBox="1"/>
          <p:nvPr/>
        </p:nvSpPr>
        <p:spPr>
          <a:xfrm>
            <a:off x="5041399" y="1085549"/>
            <a:ext cx="5579707" cy="4686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>
                <a:effectLst/>
              </a:rPr>
              <a:t>Wykonywanie świadczeń kompleksowej rehabilitacji w ORKZP </a:t>
            </a:r>
            <a:br>
              <a:rPr lang="en-US" sz="1100">
                <a:effectLst/>
              </a:rPr>
            </a:br>
            <a:r>
              <a:rPr lang="en-US" sz="1100">
                <a:effectLst/>
              </a:rPr>
              <a:t>– każdy Uczestnik do 16 tygodni.</a:t>
            </a:r>
          </a:p>
          <a:p>
            <a:pPr marL="536575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>
                <a:effectLst/>
              </a:rPr>
              <a:t>Dwutygodniowy okres próbny:</a:t>
            </a:r>
          </a:p>
          <a:p>
            <a:pPr marL="536575" lvl="2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>
                <a:effectLst/>
              </a:rPr>
              <a:t>Przyjęcie Uczestnika do ORKZP</a:t>
            </a:r>
            <a:r>
              <a:rPr lang="en-US" sz="1100"/>
              <a:t> oraz d</a:t>
            </a:r>
            <a:r>
              <a:rPr lang="en-US" sz="1100">
                <a:effectLst/>
              </a:rPr>
              <a:t>iagnoza stanu Uczestnika i jego możliwości zawodowych połączona z zajęciami z trzech modułów: medycznego, zawodowego oraz psychospołecznego</a:t>
            </a:r>
          </a:p>
          <a:p>
            <a:pPr marL="1143000" lvl="2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>
                <a:effectLst/>
              </a:rPr>
              <a:t>Ocena kompetencji zawodowych każdego Uczestnika w oparciu o klasyfikację ICF</a:t>
            </a:r>
          </a:p>
          <a:p>
            <a:pPr marL="1143000" lvl="2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>
                <a:effectLst/>
              </a:rPr>
              <a:t>Opracowanie Indywidualnego Programu Rehabilitacji (IPR) dla każdego Uczestnika i podpisanie zgody na realizację IPR, stanowiącej umowę na realizację rehabilitacji kompleksowej</a:t>
            </a:r>
          </a:p>
          <a:p>
            <a:pPr marL="536575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>
                <a:effectLst/>
              </a:rPr>
              <a:t>Realizacja rehabilitacji kompleksowej:</a:t>
            </a:r>
          </a:p>
          <a:p>
            <a:pPr marL="1143000" lvl="2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>
                <a:effectLst/>
              </a:rPr>
              <a:t>Moduł zawodowy</a:t>
            </a:r>
          </a:p>
          <a:p>
            <a:pPr marL="1143000" lvl="2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>
                <a:effectLst/>
              </a:rPr>
              <a:t>Moduł psychospołeczny</a:t>
            </a:r>
          </a:p>
          <a:p>
            <a:pPr marL="1143000" lvl="2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>
                <a:effectLst/>
              </a:rPr>
              <a:t>Moduł medyczny</a:t>
            </a:r>
            <a:endParaRPr lang="en-US" sz="1100"/>
          </a:p>
          <a:p>
            <a:pPr marL="342900" lvl="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>
                <a:effectLst/>
              </a:rPr>
              <a:t>Praktyki zawodowe – 4 tygodnie po opuszczeniu ORKZP.</a:t>
            </a:r>
          </a:p>
          <a:p>
            <a:pPr marL="342900" lvl="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100">
                <a:effectLst/>
              </a:rPr>
              <a:t>Podjęcie zatrudnienia w tym wsparcie zatrudnienia po zakończeniu świadczeń rehabilitacyjnych – 4 tygodnie dla każdego Uczestnika (minimum 12 tygodni).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100">
              <a:effectLst/>
            </a:endParaRPr>
          </a:p>
        </p:txBody>
      </p:sp>
      <p:sp>
        <p:nvSpPr>
          <p:cNvPr id="47" name="Footer Placeholder 4">
            <a:extLst>
              <a:ext uri="{FF2B5EF4-FFF2-40B4-BE49-F238E27FC236}">
                <a16:creationId xmlns:a16="http://schemas.microsoft.com/office/drawing/2014/main" id="{0308D749-5984-4BB8-A788-A85D24304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rgbClr val="B31166"/>
              </a:solidFill>
            </a:endParaRPr>
          </a:p>
        </p:txBody>
      </p:sp>
      <p:sp>
        <p:nvSpPr>
          <p:cNvPr id="49" name="Date Placeholder 3">
            <a:extLst>
              <a:ext uri="{FF2B5EF4-FFF2-40B4-BE49-F238E27FC236}">
                <a16:creationId xmlns:a16="http://schemas.microsoft.com/office/drawing/2014/main" id="{95B8172D-A4C8-41B4-8991-78BBEC403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7718854" y="6391839"/>
            <a:ext cx="2997637" cy="3047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b="1" dirty="0">
              <a:solidFill>
                <a:srgbClr val="B31166"/>
              </a:solidFill>
            </a:endParaRPr>
          </a:p>
        </p:txBody>
      </p:sp>
      <p:sp>
        <p:nvSpPr>
          <p:cNvPr id="18" name="Objaśnienie: strzałka w prawo 17">
            <a:extLst>
              <a:ext uri="{FF2B5EF4-FFF2-40B4-BE49-F238E27FC236}">
                <a16:creationId xmlns:a16="http://schemas.microsoft.com/office/drawing/2014/main" id="{6ED9B9E7-33ED-4CAC-B4CB-1C71F450AA03}"/>
              </a:ext>
            </a:extLst>
          </p:cNvPr>
          <p:cNvSpPr/>
          <p:nvPr/>
        </p:nvSpPr>
        <p:spPr>
          <a:xfrm>
            <a:off x="5159896" y="2564905"/>
            <a:ext cx="1544726" cy="830841"/>
          </a:xfrm>
          <a:custGeom>
            <a:avLst/>
            <a:gdLst>
              <a:gd name="connsiteX0" fmla="*/ 0 w 2783708"/>
              <a:gd name="connsiteY0" fmla="*/ 0 h 830841"/>
              <a:gd name="connsiteX1" fmla="*/ 1831096 w 2783708"/>
              <a:gd name="connsiteY1" fmla="*/ 0 h 830841"/>
              <a:gd name="connsiteX2" fmla="*/ 1831096 w 2783708"/>
              <a:gd name="connsiteY2" fmla="*/ 396872 h 830841"/>
              <a:gd name="connsiteX3" fmla="*/ 2575998 w 2783708"/>
              <a:gd name="connsiteY3" fmla="*/ 396872 h 830841"/>
              <a:gd name="connsiteX4" fmla="*/ 2575998 w 2783708"/>
              <a:gd name="connsiteY4" fmla="*/ 207710 h 830841"/>
              <a:gd name="connsiteX5" fmla="*/ 2783708 w 2783708"/>
              <a:gd name="connsiteY5" fmla="*/ 415421 h 830841"/>
              <a:gd name="connsiteX6" fmla="*/ 2575998 w 2783708"/>
              <a:gd name="connsiteY6" fmla="*/ 623131 h 830841"/>
              <a:gd name="connsiteX7" fmla="*/ 2575998 w 2783708"/>
              <a:gd name="connsiteY7" fmla="*/ 433969 h 830841"/>
              <a:gd name="connsiteX8" fmla="*/ 1831096 w 2783708"/>
              <a:gd name="connsiteY8" fmla="*/ 433969 h 830841"/>
              <a:gd name="connsiteX9" fmla="*/ 1831096 w 2783708"/>
              <a:gd name="connsiteY9" fmla="*/ 830841 h 830841"/>
              <a:gd name="connsiteX10" fmla="*/ 0 w 2783708"/>
              <a:gd name="connsiteY10" fmla="*/ 830841 h 830841"/>
              <a:gd name="connsiteX11" fmla="*/ 0 w 2783708"/>
              <a:gd name="connsiteY11" fmla="*/ 0 h 83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3708" h="830841">
                <a:moveTo>
                  <a:pt x="0" y="0"/>
                </a:moveTo>
                <a:lnTo>
                  <a:pt x="1831096" y="0"/>
                </a:lnTo>
                <a:lnTo>
                  <a:pt x="1831096" y="396872"/>
                </a:lnTo>
                <a:lnTo>
                  <a:pt x="2575998" y="396872"/>
                </a:lnTo>
                <a:lnTo>
                  <a:pt x="2575998" y="207710"/>
                </a:lnTo>
                <a:lnTo>
                  <a:pt x="2783708" y="415421"/>
                </a:lnTo>
                <a:lnTo>
                  <a:pt x="2575998" y="623131"/>
                </a:lnTo>
                <a:lnTo>
                  <a:pt x="2575998" y="433969"/>
                </a:lnTo>
                <a:lnTo>
                  <a:pt x="1831096" y="433969"/>
                </a:lnTo>
                <a:lnTo>
                  <a:pt x="1831096" y="830841"/>
                </a:lnTo>
                <a:lnTo>
                  <a:pt x="0" y="83084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l-PL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164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EBB386-65A0-4B5D-98F6-A1A4B0A55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093" y="576992"/>
            <a:ext cx="8761413" cy="1531208"/>
          </a:xfrm>
        </p:spPr>
        <p:txBody>
          <a:bodyPr/>
          <a:lstStyle/>
          <a:p>
            <a:pPr algn="ctr"/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Rehabilitacja kompleksowa </a:t>
            </a:r>
            <a:b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realizowana </a:t>
            </a: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równolegle w trzech modułach: </a:t>
            </a:r>
            <a:endParaRPr lang="pl-P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5D4A655-C056-4414-BF50-AAD30A0BED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6226270"/>
              </p:ext>
            </p:extLst>
          </p:nvPr>
        </p:nvGraphicFramePr>
        <p:xfrm>
          <a:off x="467544" y="2108200"/>
          <a:ext cx="10602238" cy="302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rostokąt 3">
            <a:extLst>
              <a:ext uri="{FF2B5EF4-FFF2-40B4-BE49-F238E27FC236}">
                <a16:creationId xmlns:a16="http://schemas.microsoft.com/office/drawing/2014/main" id="{5B900174-3752-4C8D-81D8-839BF8731EF3}"/>
              </a:ext>
            </a:extLst>
          </p:cNvPr>
          <p:cNvSpPr/>
          <p:nvPr/>
        </p:nvSpPr>
        <p:spPr>
          <a:xfrm>
            <a:off x="611560" y="5357678"/>
            <a:ext cx="10314206" cy="923330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Zakres i formy prowadzonych działań  rehabilitacji kompleksowej jest ustalany indywidualnie dla każdego uczestnika programu, przy jego czynnym udziale i dostosowany do jego indywidualnych potrzeb i możliwości. </a:t>
            </a:r>
          </a:p>
        </p:txBody>
      </p:sp>
    </p:spTree>
    <p:extLst>
      <p:ext uri="{BB962C8B-B14F-4D97-AF65-F5344CB8AC3E}">
        <p14:creationId xmlns:p14="http://schemas.microsoft.com/office/powerpoint/2010/main" val="1643395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231995-4CC8-4E7B-91E0-4579FE8FB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Rehabilitacja kompleksowa </a:t>
            </a:r>
            <a:b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3 moduły realizowane równolegle </a:t>
            </a:r>
          </a:p>
        </p:txBody>
      </p:sp>
      <p:graphicFrame>
        <p:nvGraphicFramePr>
          <p:cNvPr id="38" name="Symbol zastępczy zawartości 2">
            <a:extLst>
              <a:ext uri="{FF2B5EF4-FFF2-40B4-BE49-F238E27FC236}">
                <a16:creationId xmlns:a16="http://schemas.microsoft.com/office/drawing/2014/main" id="{91411E45-DD5C-4973-926E-C1617533C9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7348500"/>
              </p:ext>
            </p:extLst>
          </p:nvPr>
        </p:nvGraphicFramePr>
        <p:xfrm>
          <a:off x="542925" y="2345656"/>
          <a:ext cx="3638549" cy="4106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0" name="Symbol zastępczy zawartości 2">
            <a:extLst>
              <a:ext uri="{FF2B5EF4-FFF2-40B4-BE49-F238E27FC236}">
                <a16:creationId xmlns:a16="http://schemas.microsoft.com/office/drawing/2014/main" id="{7FDC1C67-2A82-4E06-8254-06C2912AB0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9803312"/>
              </p:ext>
            </p:extLst>
          </p:nvPr>
        </p:nvGraphicFramePr>
        <p:xfrm>
          <a:off x="8272284" y="2447924"/>
          <a:ext cx="3533996" cy="3658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Symbol zastępczy zawartości 2">
            <a:extLst>
              <a:ext uri="{FF2B5EF4-FFF2-40B4-BE49-F238E27FC236}">
                <a16:creationId xmlns:a16="http://schemas.microsoft.com/office/drawing/2014/main" id="{DD71D3C7-78E3-4791-9B8D-7708B807F7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8290303"/>
              </p:ext>
            </p:extLst>
          </p:nvPr>
        </p:nvGraphicFramePr>
        <p:xfrm>
          <a:off x="4371979" y="1680632"/>
          <a:ext cx="3638549" cy="4518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733123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231995-4CC8-4E7B-91E0-4579FE8FB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Rehabilitacja kompleksowa </a:t>
            </a:r>
            <a:b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zespół rehabilitacyjny</a:t>
            </a:r>
          </a:p>
        </p:txBody>
      </p:sp>
      <p:grpSp>
        <p:nvGrpSpPr>
          <p:cNvPr id="3" name="Group 74">
            <a:extLst>
              <a:ext uri="{FF2B5EF4-FFF2-40B4-BE49-F238E27FC236}">
                <a16:creationId xmlns:a16="http://schemas.microsoft.com/office/drawing/2014/main" id="{2820E2F3-6D80-4844-BDED-5DAC9E38BDE7}"/>
              </a:ext>
            </a:extLst>
          </p:cNvPr>
          <p:cNvGrpSpPr>
            <a:grpSpLocks/>
          </p:cNvGrpSpPr>
          <p:nvPr/>
        </p:nvGrpSpPr>
        <p:grpSpPr bwMode="auto">
          <a:xfrm>
            <a:off x="1476587" y="3645174"/>
            <a:ext cx="9977120" cy="2370894"/>
            <a:chOff x="1174" y="11471"/>
            <a:chExt cx="9693" cy="2919"/>
          </a:xfrm>
        </p:grpSpPr>
        <p:sp>
          <p:nvSpPr>
            <p:cNvPr id="4" name="Text Box 4">
              <a:extLst>
                <a:ext uri="{FF2B5EF4-FFF2-40B4-BE49-F238E27FC236}">
                  <a16:creationId xmlns:a16="http://schemas.microsoft.com/office/drawing/2014/main" id="{06FF57B4-BB3B-4607-9E98-6194A0F60B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4" y="11471"/>
              <a:ext cx="2906" cy="2909"/>
            </a:xfrm>
            <a:prstGeom prst="rect">
              <a:avLst/>
            </a:prstGeom>
            <a:solidFill>
              <a:srgbClr val="B8CCE4"/>
            </a:solidFill>
            <a:ln w="76200" cmpd="thickThin">
              <a:solidFill>
                <a:srgbClr val="002060"/>
              </a:solidFill>
              <a:miter lim="800000"/>
              <a:headEnd/>
              <a:tailEnd/>
            </a:ln>
          </p:spPr>
          <p:txBody>
            <a:bodyPr vert="horz" wrap="square" lIns="137160" tIns="91440" rIns="137160" bIns="9144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600" b="1" i="1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Moduł zawodowy:</a:t>
              </a:r>
              <a:endParaRPr kumimoji="0" lang="pl-PL" altLang="pl-PL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6213" marR="0" lvl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pl-PL" altLang="pl-PL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doradca zawodowy,</a:t>
              </a:r>
              <a:endPara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6213" marR="0" lvl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pl-PL" altLang="pl-PL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pośrednik pracy,</a:t>
              </a:r>
              <a:endPara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6213" marR="0" lvl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pl-PL" altLang="pl-PL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trenerzy, </a:t>
              </a:r>
              <a:endPara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6213" marR="0" lvl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pl-PL" altLang="pl-PL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szkoleniowcy,</a:t>
              </a:r>
              <a:endPara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Text Box 8">
              <a:extLst>
                <a:ext uri="{FF2B5EF4-FFF2-40B4-BE49-F238E27FC236}">
                  <a16:creationId xmlns:a16="http://schemas.microsoft.com/office/drawing/2014/main" id="{D932A2AB-B553-4CEC-9DAD-02B7BF0F0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2" y="11481"/>
              <a:ext cx="2981" cy="2909"/>
            </a:xfrm>
            <a:prstGeom prst="rect">
              <a:avLst/>
            </a:prstGeom>
            <a:solidFill>
              <a:srgbClr val="B8CCE4"/>
            </a:solidFill>
            <a:ln w="76200" cmpd="thickThin">
              <a:solidFill>
                <a:srgbClr val="002060"/>
              </a:solidFill>
              <a:miter lim="800000"/>
              <a:headEnd/>
              <a:tailEnd/>
            </a:ln>
          </p:spPr>
          <p:txBody>
            <a:bodyPr vert="horz" wrap="square" lIns="137160" tIns="91440" rIns="137160" bIns="9144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600" b="1" i="1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Moduł medyczny:</a:t>
              </a:r>
              <a:endParaRPr kumimoji="0" lang="pl-PL" altLang="pl-PL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6213" marR="0" lvl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pl-PL" altLang="pl-PL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lekarz - specjalista rehabilitacji,</a:t>
              </a:r>
            </a:p>
            <a:p>
              <a:pPr marL="176213" marR="0" lvl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pl-PL" altLang="pl-PL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fizjoterapeuta, </a:t>
              </a:r>
              <a:endPara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6213" marR="0" lvl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pl-PL" altLang="pl-PL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terapeuta zajęciowy,</a:t>
              </a:r>
              <a:endPara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6213" marR="0" lvl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pl-PL" altLang="pl-PL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pielęgniarka/ </a:t>
              </a:r>
              <a:endPara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Text Box 9">
              <a:extLst>
                <a:ext uri="{FF2B5EF4-FFF2-40B4-BE49-F238E27FC236}">
                  <a16:creationId xmlns:a16="http://schemas.microsoft.com/office/drawing/2014/main" id="{31E9F963-C968-4ABA-8CC1-54C402C463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6" y="11471"/>
              <a:ext cx="2981" cy="2909"/>
            </a:xfrm>
            <a:prstGeom prst="rect">
              <a:avLst/>
            </a:prstGeom>
            <a:solidFill>
              <a:srgbClr val="B8CCE4"/>
            </a:solidFill>
            <a:ln w="76200" cmpd="thickThin">
              <a:solidFill>
                <a:srgbClr val="002060"/>
              </a:solidFill>
              <a:miter lim="800000"/>
              <a:headEnd/>
              <a:tailEnd/>
            </a:ln>
          </p:spPr>
          <p:txBody>
            <a:bodyPr vert="horz" wrap="square" lIns="137160" tIns="91440" rIns="137160" bIns="9144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600" b="1" i="1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Moduł psychospołeczny:</a:t>
              </a:r>
              <a:endParaRPr kumimoji="0" lang="pl-PL" altLang="pl-PL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6213" marR="0" lvl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pl-PL" altLang="pl-PL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psycholodzy kliniczni,</a:t>
              </a:r>
            </a:p>
            <a:p>
              <a:pPr marL="176213" marR="0" lvl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lang="pl-PL" altLang="pl-PL" sz="1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terapeuci,</a:t>
              </a:r>
              <a:endPara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76213" marR="0" lvl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pl-PL" altLang="pl-PL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trenerzy,</a:t>
              </a:r>
              <a:endPara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7" name="Text Box 5">
            <a:extLst>
              <a:ext uri="{FF2B5EF4-FFF2-40B4-BE49-F238E27FC236}">
                <a16:creationId xmlns:a16="http://schemas.microsoft.com/office/drawing/2014/main" id="{978F3278-186E-4228-98B4-10ED43769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867" y="2445173"/>
            <a:ext cx="7044266" cy="983827"/>
          </a:xfrm>
          <a:prstGeom prst="rect">
            <a:avLst/>
          </a:prstGeom>
          <a:solidFill>
            <a:srgbClr val="B9CDE5"/>
          </a:solidFill>
          <a:ln w="76200" cmpd="thickThin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137160" tIns="91440" rIns="137160" bIns="9144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1" i="1" u="none" strike="noStrike" cap="none" normalizeH="0" baseline="0" dirty="0">
                <a:ln>
                  <a:noFill/>
                </a:ln>
                <a:solidFill>
                  <a:srgbClr val="17365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Lekarz specjalista psychiatrii  – kierownik zespołu rehabilitacyjnego </a:t>
            </a:r>
            <a:endParaRPr kumimoji="0" lang="pl-PL" altLang="pl-PL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1" i="1" u="none" strike="noStrike" cap="none" normalizeH="0" baseline="0" dirty="0">
                <a:ln>
                  <a:noFill/>
                </a:ln>
                <a:solidFill>
                  <a:srgbClr val="17365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Specjaliści ds. zarządzania rehabilitacją </a:t>
            </a:r>
            <a:endParaRPr kumimoji="0" lang="pl-PL" altLang="pl-PL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BD72584-BD64-403F-9D21-864560479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452" y="32799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8081738F-374D-44AE-BBA5-83BEE4638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452" y="37371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D946E92B-B71F-4FE1-93D9-34092E222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452" y="50896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661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8E8810-BB54-4053-89F0-ADAC62D73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560" y="1052736"/>
            <a:ext cx="8229600" cy="1143000"/>
          </a:xfrm>
        </p:spPr>
        <p:txBody>
          <a:bodyPr/>
          <a:lstStyle/>
          <a:p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Rehabilitacja kompleksowa – kluczowe aspekty</a:t>
            </a:r>
            <a:br>
              <a:rPr lang="pl-PL" sz="2800" b="1" dirty="0">
                <a:solidFill>
                  <a:srgbClr val="002060"/>
                </a:solidFill>
              </a:rPr>
            </a:br>
            <a:endParaRPr lang="pl-PL" sz="28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8E9CFB-72E7-435C-B4C3-7EB21AF0A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5560" y="2322005"/>
            <a:ext cx="8229600" cy="3612969"/>
          </a:xfrm>
        </p:spPr>
        <p:txBody>
          <a:bodyPr>
            <a:noAutofit/>
          </a:bodyPr>
          <a:lstStyle/>
          <a:p>
            <a:pPr algn="just"/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Formuła rehabilitacji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tryb stacjonarny i niestacjonarny, </a:t>
            </a:r>
          </a:p>
          <a:p>
            <a:pPr algn="just"/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Budowa kultury rehabilitacji kompleksowej w ORK: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pl-PL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Indywidualne podejście do uczestnika -</a:t>
            </a:r>
            <a:r>
              <a:rPr lang="pl-P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IPR;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pl-PL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Równoległa realizacja 3 modułów </a:t>
            </a:r>
            <a:r>
              <a:rPr lang="pl-P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modułu zawodowego, psychospołecznego i medycznego,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pl-PL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Koncentracja na module zawodowym -</a:t>
            </a:r>
            <a:r>
              <a:rPr lang="pl-P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podstawowy cel rehabilitacji kompleksowej to uzyskanie zatrudnienia lub podjęcie działalności gospodarczej – plan 20-40 %;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pl-PL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Zespół rehabilitacyjny -</a:t>
            </a:r>
            <a:r>
              <a:rPr lang="pl-P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podejście całościowe jako zespół realizujący rehabilitację kompleksową, a nie poszczególne moduły rehabilitacji. </a:t>
            </a:r>
          </a:p>
        </p:txBody>
      </p:sp>
    </p:spTree>
    <p:extLst>
      <p:ext uri="{BB962C8B-B14F-4D97-AF65-F5344CB8AC3E}">
        <p14:creationId xmlns:p14="http://schemas.microsoft.com/office/powerpoint/2010/main" val="4062620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1CDD81-7F6A-4E9A-94B4-BE22BDB28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98" y="2259339"/>
            <a:ext cx="11299630" cy="191509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7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trakcie pobytu w ORK Uczestnik ma zapewnione: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pl-PL" sz="7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osoby przebywające w trybie stacjonarnym: </a:t>
            </a:r>
          </a:p>
          <a:p>
            <a:pPr marL="357188" indent="-271463" algn="just">
              <a:buFont typeface="Arial" panose="020B0604020202020204" pitchFamily="34" charset="0"/>
              <a:buChar char="•"/>
            </a:pPr>
            <a:r>
              <a:rPr lang="pl-PL" sz="7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noclegi w pokojach 1 osobowych oraz pełne wyżywienie (trzy posiłki dziennie) z uwzględnieniem zdrowotnych potrzeb żywieniowych, </a:t>
            </a:r>
          </a:p>
          <a:p>
            <a:pPr marL="357188" indent="-271463" algn="just">
              <a:buFont typeface="Arial" panose="020B0604020202020204" pitchFamily="34" charset="0"/>
              <a:buChar char="•"/>
            </a:pPr>
            <a:r>
              <a:rPr lang="pl-PL" sz="7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zwrot kosztów dojazdu do ośrodka z miejsca zamieszkania,</a:t>
            </a:r>
          </a:p>
          <a:p>
            <a:pPr marL="357188" indent="-271463" algn="just">
              <a:buFont typeface="Arial" panose="020B0604020202020204" pitchFamily="34" charset="0"/>
              <a:buChar char="•"/>
            </a:pPr>
            <a:r>
              <a:rPr lang="pl-PL" sz="7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możliwość wizyt rodzin – 2 dwudniowe wizyty</a:t>
            </a:r>
          </a:p>
          <a:p>
            <a:pPr marL="366713" indent="-285750" algn="just">
              <a:buFontTx/>
              <a:buChar char="-"/>
            </a:pPr>
            <a:endParaRPr lang="pl-PL" sz="5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6713" indent="-285750" algn="just">
              <a:buFontTx/>
              <a:buChar char="-"/>
            </a:pPr>
            <a:endParaRPr lang="pl-PL" sz="5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6713" indent="-285750" algn="just">
              <a:buFontTx/>
              <a:buChar char="-"/>
            </a:pPr>
            <a:endParaRPr lang="pl-PL" sz="5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276225" algn="just">
              <a:buNone/>
            </a:pPr>
            <a:endParaRPr lang="pl-PL" sz="1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0551989-4705-4395-8524-DE97C2C59B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8333"/>
          <a:stretch/>
        </p:blipFill>
        <p:spPr>
          <a:xfrm>
            <a:off x="7436965" y="3627606"/>
            <a:ext cx="4083563" cy="3068999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546CA565-027A-49F1-9B7E-D39B4FF3ED08}"/>
              </a:ext>
            </a:extLst>
          </p:cNvPr>
          <p:cNvSpPr/>
          <p:nvPr/>
        </p:nvSpPr>
        <p:spPr>
          <a:xfrm>
            <a:off x="1587148" y="1124745"/>
            <a:ext cx="90177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Świadczenia dla uczestników – bezpłatny udział w projekcie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8613C0C0-5D84-41A0-91DB-F3522F82A36C}"/>
              </a:ext>
            </a:extLst>
          </p:cNvPr>
          <p:cNvSpPr txBox="1">
            <a:spLocks/>
          </p:cNvSpPr>
          <p:nvPr/>
        </p:nvSpPr>
        <p:spPr bwMode="auto">
          <a:xfrm>
            <a:off x="220898" y="4107696"/>
            <a:ext cx="7167189" cy="275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pl-PL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osoby przebywające w trybie niestacjonarnym: </a:t>
            </a:r>
          </a:p>
          <a:p>
            <a:pPr marL="366713" indent="-285750" algn="just">
              <a:buClr>
                <a:srgbClr val="92D050"/>
              </a:buClr>
            </a:pP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wyżywienie z uwzględnieniem zdrowotnych potrzeb żywieniowych (obiad i przerwy kawowe), </a:t>
            </a:r>
          </a:p>
          <a:p>
            <a:pPr marL="366713" indent="-285750" algn="just">
              <a:buClr>
                <a:srgbClr val="92D050"/>
              </a:buClr>
            </a:pP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zwrot kosztów dojazdu do ośrodka z miejsca zamieszkania oraz powrót (bilet miesięczny). </a:t>
            </a:r>
            <a:endParaRPr lang="pl-PL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osoby przebywające w ośrodku z dziećmi: </a:t>
            </a:r>
          </a:p>
          <a:p>
            <a:pPr indent="-257175" algn="just"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dzieci mają zapewnione wyżywienie,</a:t>
            </a:r>
          </a:p>
          <a:p>
            <a:pPr indent="-257175" algn="just"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opiekę przedszkolną i szkołę na koszt ORK. </a:t>
            </a:r>
            <a:endParaRPr lang="pl-PL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1338" indent="-276225" algn="just">
              <a:buNone/>
            </a:pPr>
            <a:endParaRPr lang="pl-PL" sz="1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3370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1CDD81-7F6A-4E9A-94B4-BE22BDB28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98" y="3048000"/>
            <a:ext cx="11299630" cy="33329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Koordynator ze strony PFRON: </a:t>
            </a:r>
            <a: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Joanna Hryniewicka</a:t>
            </a:r>
          </a:p>
          <a:p>
            <a:pPr marL="3856038" indent="0">
              <a:buNone/>
            </a:pPr>
            <a:r>
              <a:rPr lang="pl-PL" sz="2400" b="1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jhryniewicka@pfron.org.pl</a:t>
            </a:r>
            <a:r>
              <a:rPr lang="pl-PL" sz="2400" b="1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856038" indent="0">
              <a:buNone/>
            </a:pP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Tel: </a:t>
            </a:r>
            <a:r>
              <a:rPr lang="pl-PL" sz="2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22 50 55 672, </a:t>
            </a:r>
            <a: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532 433 727</a:t>
            </a:r>
          </a:p>
          <a:p>
            <a:pPr marL="3856038" indent="0">
              <a:buNone/>
            </a:pPr>
            <a:endParaRPr lang="pl-PL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963" indent="0" algn="just">
              <a:buNone/>
            </a:pPr>
            <a:endParaRPr lang="pl-PL" sz="5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6713" indent="-285750" algn="just">
              <a:buFontTx/>
              <a:buChar char="-"/>
            </a:pPr>
            <a:endParaRPr lang="pl-PL" sz="5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6713" indent="-285750" algn="just">
              <a:buFontTx/>
              <a:buChar char="-"/>
            </a:pPr>
            <a:endParaRPr lang="pl-PL" sz="5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276225" algn="just">
              <a:buNone/>
            </a:pPr>
            <a:endParaRPr lang="pl-PL" sz="1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546CA565-027A-49F1-9B7E-D39B4FF3ED08}"/>
              </a:ext>
            </a:extLst>
          </p:cNvPr>
          <p:cNvSpPr/>
          <p:nvPr/>
        </p:nvSpPr>
        <p:spPr>
          <a:xfrm>
            <a:off x="3595282" y="1124745"/>
            <a:ext cx="50014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Kontakt w sprawie Uczestników:</a:t>
            </a:r>
          </a:p>
        </p:txBody>
      </p:sp>
    </p:spTree>
    <p:extLst>
      <p:ext uri="{BB962C8B-B14F-4D97-AF65-F5344CB8AC3E}">
        <p14:creationId xmlns:p14="http://schemas.microsoft.com/office/powerpoint/2010/main" val="41137318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Jon (sala konferencyjna)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Jon (sala konferencyjna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(sala konferencyjna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1054</Words>
  <Application>Microsoft Office PowerPoint</Application>
  <PresentationFormat>Panoramiczny</PresentationFormat>
  <Paragraphs>174</Paragraphs>
  <Slides>15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2" baseType="lpstr">
      <vt:lpstr>Arial</vt:lpstr>
      <vt:lpstr>Calibri</vt:lpstr>
      <vt:lpstr>Century Gothic</vt:lpstr>
      <vt:lpstr>Wingdings</vt:lpstr>
      <vt:lpstr>Wingdings 3</vt:lpstr>
      <vt:lpstr>Jon (sala konferencyjna)</vt:lpstr>
      <vt:lpstr>Acrobat Document</vt:lpstr>
      <vt:lpstr>MODEL REHABILITACJI KOMPLEKSOWEJ USŁUGA OŚRODKA REHABILITACJI KOMPLEKSOWEJ  DLA OSÓB Z ZABURZENIAMI PSYCHICZNYMI (ORKZP)     </vt:lpstr>
      <vt:lpstr>Model kompleksowej rehabilitacji  – program  przekwalifikowania zawodowego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Rehabilitacja kompleksowa  realizowana równolegle w trzech modułach: </vt:lpstr>
      <vt:lpstr>Rehabilitacja kompleksowa  – 3 moduły realizowane równolegle </vt:lpstr>
      <vt:lpstr>Rehabilitacja kompleksowa  – zespół rehabilitacyjny</vt:lpstr>
      <vt:lpstr>Rehabilitacja kompleksowa – kluczowe aspekty 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REHABILITACJI KOMPLEKSOWEJ USŁUGA OŚRODKA REHABILITACJI KOMPLEKSOWEJ  DLA OSÓB Z ZABURZENIAMI PSYCHICZNYMI (ORKZP)   Współpraca PFRON - CZP  </dc:title>
  <dc:creator>Płodzień-Pałasz Ewa</dc:creator>
  <cp:lastModifiedBy>Hryniewicka Joanna</cp:lastModifiedBy>
  <cp:revision>3</cp:revision>
  <dcterms:created xsi:type="dcterms:W3CDTF">2022-09-22T11:47:43Z</dcterms:created>
  <dcterms:modified xsi:type="dcterms:W3CDTF">2022-10-13T15:19:03Z</dcterms:modified>
</cp:coreProperties>
</file>